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7" roundtripDataSignature="AMtx7mg3NtM+n+3ZAX+9WyxgwTiFChK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customschemas.google.com/relationships/presentationmetadata" Target="metadata"/><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1cd85a22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1cd85a221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91cd85a221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1cd85a221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91cd85a221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291cd85a221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91cd85a221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91cd85a221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291cd85a221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8"/>
          <p:cNvSpPr/>
          <p:nvPr>
            <p:ph idx="2" type="pic"/>
          </p:nvPr>
        </p:nvSpPr>
        <p:spPr>
          <a:xfrm>
            <a:off x="1792288" y="612775"/>
            <a:ext cx="5486400" cy="4114800"/>
          </a:xfrm>
          <a:prstGeom prst="rect">
            <a:avLst/>
          </a:prstGeom>
          <a:noFill/>
          <a:ln>
            <a:noFill/>
          </a:ln>
        </p:spPr>
      </p:sp>
      <p:sp>
        <p:nvSpPr>
          <p:cNvPr id="68" name="Google Shape;68;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jp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29.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6.png"/><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29.png"/><Relationship Id="rId9"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2.png"/><Relationship Id="rId8"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29.png"/><Relationship Id="rId9"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32.jp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hyperlink" Target="http://www.statista.com" TargetMode="External"/><Relationship Id="rId5" Type="http://schemas.openxmlformats.org/officeDocument/2006/relationships/hyperlink" Target="http://www.insights.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27.png"/><Relationship Id="rId5" Type="http://schemas.openxmlformats.org/officeDocument/2006/relationships/image" Target="../media/image25.jpg"/><Relationship Id="rId6" Type="http://schemas.openxmlformats.org/officeDocument/2006/relationships/image" Target="../media/image16.png"/><Relationship Id="rId7"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8.png"/><Relationship Id="rId5" Type="http://schemas.openxmlformats.org/officeDocument/2006/relationships/image" Target="../media/image26.png"/><Relationship Id="rId6" Type="http://schemas.openxmlformats.org/officeDocument/2006/relationships/image" Target="../media/image22.jpg"/><Relationship Id="rId7" Type="http://schemas.openxmlformats.org/officeDocument/2006/relationships/image" Target="../media/image23.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5920341" y="-491728"/>
            <a:ext cx="4142416" cy="4114800"/>
          </a:xfrm>
          <a:custGeom>
            <a:rect b="b" l="l" r="r" t="t"/>
            <a:pathLst>
              <a:path extrusionOk="0" h="4114800" w="4142416">
                <a:moveTo>
                  <a:pt x="0" y="0"/>
                </a:moveTo>
                <a:lnTo>
                  <a:pt x="4142416" y="0"/>
                </a:lnTo>
                <a:lnTo>
                  <a:pt x="4142416" y="4114800"/>
                </a:lnTo>
                <a:lnTo>
                  <a:pt x="0" y="4114800"/>
                </a:lnTo>
                <a:lnTo>
                  <a:pt x="0" y="0"/>
                </a:lnTo>
                <a:close/>
              </a:path>
            </a:pathLst>
          </a:custGeom>
          <a:blipFill rotWithShape="1">
            <a:blip r:embed="rId3">
              <a:alphaModFix amt="8999"/>
            </a:blip>
            <a:stretch>
              <a:fillRect b="0" l="0" r="0" t="0"/>
            </a:stretch>
          </a:blipFill>
          <a:ln>
            <a:noFill/>
          </a:ln>
        </p:spPr>
      </p:sp>
      <p:sp>
        <p:nvSpPr>
          <p:cNvPr id="89" name="Google Shape;89;p1"/>
          <p:cNvSpPr/>
          <p:nvPr/>
        </p:nvSpPr>
        <p:spPr>
          <a:xfrm>
            <a:off x="1528379" y="5630466"/>
            <a:ext cx="3827148" cy="4114800"/>
          </a:xfrm>
          <a:custGeom>
            <a:rect b="b" l="l" r="r" t="t"/>
            <a:pathLst>
              <a:path extrusionOk="0" h="4114800" w="3827148">
                <a:moveTo>
                  <a:pt x="0" y="0"/>
                </a:moveTo>
                <a:lnTo>
                  <a:pt x="3827148" y="0"/>
                </a:lnTo>
                <a:lnTo>
                  <a:pt x="3827148" y="4114800"/>
                </a:lnTo>
                <a:lnTo>
                  <a:pt x="0" y="4114800"/>
                </a:lnTo>
                <a:lnTo>
                  <a:pt x="0" y="0"/>
                </a:lnTo>
                <a:close/>
              </a:path>
            </a:pathLst>
          </a:custGeom>
          <a:blipFill rotWithShape="1">
            <a:blip r:embed="rId4">
              <a:alphaModFix amt="14000"/>
            </a:blip>
            <a:stretch>
              <a:fillRect b="0" l="0" r="0" t="0"/>
            </a:stretch>
          </a:blipFill>
          <a:ln>
            <a:noFill/>
          </a:ln>
        </p:spPr>
      </p:sp>
      <p:sp>
        <p:nvSpPr>
          <p:cNvPr id="90" name="Google Shape;90;p1"/>
          <p:cNvSpPr/>
          <p:nvPr/>
        </p:nvSpPr>
        <p:spPr>
          <a:xfrm>
            <a:off x="13262259" y="681023"/>
            <a:ext cx="4368153" cy="4114800"/>
          </a:xfrm>
          <a:custGeom>
            <a:rect b="b" l="l" r="r" t="t"/>
            <a:pathLst>
              <a:path extrusionOk="0" h="4114800" w="4368153">
                <a:moveTo>
                  <a:pt x="0" y="0"/>
                </a:moveTo>
                <a:lnTo>
                  <a:pt x="4368153" y="0"/>
                </a:lnTo>
                <a:lnTo>
                  <a:pt x="4368153" y="4114800"/>
                </a:lnTo>
                <a:lnTo>
                  <a:pt x="0" y="4114800"/>
                </a:lnTo>
                <a:lnTo>
                  <a:pt x="0" y="0"/>
                </a:lnTo>
                <a:close/>
              </a:path>
            </a:pathLst>
          </a:custGeom>
          <a:blipFill rotWithShape="1">
            <a:blip r:embed="rId5">
              <a:alphaModFix amt="23000"/>
            </a:blip>
            <a:stretch>
              <a:fillRect b="0" l="0" r="0" t="0"/>
            </a:stretch>
          </a:blipFill>
          <a:ln>
            <a:noFill/>
          </a:ln>
        </p:spPr>
      </p:sp>
      <p:grpSp>
        <p:nvGrpSpPr>
          <p:cNvPr id="91" name="Google Shape;91;p1"/>
          <p:cNvGrpSpPr/>
          <p:nvPr/>
        </p:nvGrpSpPr>
        <p:grpSpPr>
          <a:xfrm>
            <a:off x="0" y="-108496"/>
            <a:ext cx="18288000" cy="10395496"/>
            <a:chOff x="0" y="-28575"/>
            <a:chExt cx="4816593" cy="2737908"/>
          </a:xfrm>
        </p:grpSpPr>
        <p:sp>
          <p:nvSpPr>
            <p:cNvPr id="92" name="Google Shape;92;p1"/>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solidFill>
            <a:ln>
              <a:noFill/>
            </a:ln>
          </p:spPr>
        </p:sp>
        <p:sp>
          <p:nvSpPr>
            <p:cNvPr id="93" name="Google Shape;93;p1"/>
            <p:cNvSpPr txBox="1"/>
            <p:nvPr/>
          </p:nvSpPr>
          <p:spPr>
            <a:xfrm>
              <a:off x="0" y="-28575"/>
              <a:ext cx="4816593" cy="2737908"/>
            </a:xfrm>
            <a:prstGeom prst="rect">
              <a:avLst/>
            </a:prstGeom>
            <a:noFill/>
            <a:ln>
              <a:noFill/>
            </a:ln>
          </p:spPr>
          <p:txBody>
            <a:bodyPr anchorCtr="0" anchor="ctr" bIns="50800" lIns="50800" spcFirstLastPara="1" rIns="50800" wrap="square" tIns="50800">
              <a:noAutofit/>
            </a:bodyPr>
            <a:lstStyle/>
            <a:p>
              <a:pPr indent="0" lvl="0" marL="0" marR="0" rtl="0" algn="ctr">
                <a:lnSpc>
                  <a:spcPct val="15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4" name="Google Shape;9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6">
              <a:alphaModFix amt="49000"/>
            </a:blip>
            <a:stretch>
              <a:fillRect b="0" l="0" r="0" t="0"/>
            </a:stretch>
          </a:blipFill>
          <a:ln>
            <a:noFill/>
          </a:ln>
        </p:spPr>
      </p:sp>
      <p:grpSp>
        <p:nvGrpSpPr>
          <p:cNvPr id="95" name="Google Shape;95;p1"/>
          <p:cNvGrpSpPr/>
          <p:nvPr/>
        </p:nvGrpSpPr>
        <p:grpSpPr>
          <a:xfrm>
            <a:off x="3279447" y="1658242"/>
            <a:ext cx="2814145" cy="1629080"/>
            <a:chOff x="0" y="0"/>
            <a:chExt cx="3752193" cy="2172106"/>
          </a:xfrm>
        </p:grpSpPr>
        <p:sp>
          <p:nvSpPr>
            <p:cNvPr id="96" name="Google Shape;96;p1"/>
            <p:cNvSpPr/>
            <p:nvPr/>
          </p:nvSpPr>
          <p:spPr>
            <a:xfrm>
              <a:off x="810880" y="0"/>
              <a:ext cx="2130432" cy="2127769"/>
            </a:xfrm>
            <a:custGeom>
              <a:rect b="b" l="l" r="r" t="t"/>
              <a:pathLst>
                <a:path extrusionOk="0" h="2127769" w="2130432">
                  <a:moveTo>
                    <a:pt x="0" y="0"/>
                  </a:moveTo>
                  <a:lnTo>
                    <a:pt x="2130433" y="0"/>
                  </a:lnTo>
                  <a:lnTo>
                    <a:pt x="2130433" y="2127769"/>
                  </a:lnTo>
                  <a:lnTo>
                    <a:pt x="0" y="2127769"/>
                  </a:lnTo>
                  <a:lnTo>
                    <a:pt x="0" y="0"/>
                  </a:lnTo>
                  <a:close/>
                </a:path>
              </a:pathLst>
            </a:custGeom>
            <a:blipFill rotWithShape="1">
              <a:blip r:embed="rId7">
                <a:alphaModFix amt="63000"/>
              </a:blip>
              <a:stretch>
                <a:fillRect b="0" l="0" r="0" t="0"/>
              </a:stretch>
            </a:blipFill>
            <a:ln>
              <a:noFill/>
            </a:ln>
          </p:spPr>
        </p:sp>
        <p:sp>
          <p:nvSpPr>
            <p:cNvPr id="97" name="Google Shape;97;p1"/>
            <p:cNvSpPr txBox="1"/>
            <p:nvPr/>
          </p:nvSpPr>
          <p:spPr>
            <a:xfrm>
              <a:off x="0" y="147451"/>
              <a:ext cx="3752193" cy="10425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630" u="none" cap="none" strike="noStrike">
                  <a:solidFill>
                    <a:srgbClr val="FFFFFF"/>
                  </a:solidFill>
                  <a:latin typeface="Calibri"/>
                  <a:ea typeface="Calibri"/>
                  <a:cs typeface="Calibri"/>
                  <a:sym typeface="Calibri"/>
                </a:rPr>
                <a:t>hack</a:t>
              </a:r>
              <a:endParaRPr/>
            </a:p>
          </p:txBody>
        </p:sp>
        <p:sp>
          <p:nvSpPr>
            <p:cNvPr id="98" name="Google Shape;98;p1"/>
            <p:cNvSpPr txBox="1"/>
            <p:nvPr/>
          </p:nvSpPr>
          <p:spPr>
            <a:xfrm>
              <a:off x="0" y="862014"/>
              <a:ext cx="3752193" cy="1155102"/>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34" u="none" cap="none" strike="noStrike">
                  <a:solidFill>
                    <a:srgbClr val="FFFFFF"/>
                  </a:solidFill>
                  <a:latin typeface="Calibri"/>
                  <a:ea typeface="Calibri"/>
                  <a:cs typeface="Calibri"/>
                  <a:sym typeface="Calibri"/>
                </a:rPr>
                <a:t>UNICORN</a:t>
              </a:r>
              <a:endParaRPr/>
            </a:p>
          </p:txBody>
        </p:sp>
        <p:sp>
          <p:nvSpPr>
            <p:cNvPr id="99" name="Google Shape;99;p1"/>
            <p:cNvSpPr txBox="1"/>
            <p:nvPr/>
          </p:nvSpPr>
          <p:spPr>
            <a:xfrm>
              <a:off x="2642801" y="1801638"/>
              <a:ext cx="890858" cy="370468"/>
            </a:xfrm>
            <a:prstGeom prst="rect">
              <a:avLst/>
            </a:prstGeom>
            <a:noFill/>
            <a:ln>
              <a:noFill/>
            </a:ln>
          </p:spPr>
          <p:txBody>
            <a:bodyPr anchorCtr="0" anchor="t" bIns="0" lIns="0" spcFirstLastPara="1" rIns="0" wrap="square" tIns="0">
              <a:spAutoFit/>
            </a:bodyPr>
            <a:lstStyle/>
            <a:p>
              <a:pPr indent="0" lvl="0" marL="0" marR="0" rtl="0" algn="ctr">
                <a:lnSpc>
                  <a:spcPct val="117991"/>
                </a:lnSpc>
                <a:spcBef>
                  <a:spcPts val="0"/>
                </a:spcBef>
                <a:spcAft>
                  <a:spcPts val="0"/>
                </a:spcAft>
                <a:buNone/>
              </a:pPr>
              <a:r>
                <a:rPr b="0" i="0" lang="en-US" sz="1812" u="none" cap="none" strike="noStrike">
                  <a:solidFill>
                    <a:srgbClr val="FFFFFF"/>
                  </a:solidFill>
                  <a:latin typeface="Arial"/>
                  <a:ea typeface="Arial"/>
                  <a:cs typeface="Arial"/>
                  <a:sym typeface="Arial"/>
                </a:rPr>
                <a:t>2.0</a:t>
              </a:r>
              <a:endParaRPr/>
            </a:p>
          </p:txBody>
        </p:sp>
      </p:grpSp>
      <p:sp>
        <p:nvSpPr>
          <p:cNvPr id="100" name="Google Shape;100;p1"/>
          <p:cNvSpPr/>
          <p:nvPr/>
        </p:nvSpPr>
        <p:spPr>
          <a:xfrm>
            <a:off x="6260654" y="1322491"/>
            <a:ext cx="2300581" cy="2300581"/>
          </a:xfrm>
          <a:custGeom>
            <a:rect b="b" l="l" r="r" t="t"/>
            <a:pathLst>
              <a:path extrusionOk="0" h="2300581" w="2300581">
                <a:moveTo>
                  <a:pt x="0" y="0"/>
                </a:moveTo>
                <a:lnTo>
                  <a:pt x="2300581" y="0"/>
                </a:lnTo>
                <a:lnTo>
                  <a:pt x="2300581" y="2300581"/>
                </a:lnTo>
                <a:lnTo>
                  <a:pt x="0" y="2300581"/>
                </a:lnTo>
                <a:lnTo>
                  <a:pt x="0" y="0"/>
                </a:lnTo>
                <a:close/>
              </a:path>
            </a:pathLst>
          </a:custGeom>
          <a:blipFill rotWithShape="1">
            <a:blip r:embed="rId8">
              <a:alphaModFix/>
            </a:blip>
            <a:stretch>
              <a:fillRect b="0" l="0" r="0" t="0"/>
            </a:stretch>
          </a:blipFill>
          <a:ln>
            <a:noFill/>
          </a:ln>
        </p:spPr>
      </p:sp>
      <p:sp>
        <p:nvSpPr>
          <p:cNvPr id="101" name="Google Shape;101;p1"/>
          <p:cNvSpPr txBox="1"/>
          <p:nvPr/>
        </p:nvSpPr>
        <p:spPr>
          <a:xfrm>
            <a:off x="827312" y="8688792"/>
            <a:ext cx="10532560" cy="55143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600" u="none" cap="none" strike="noStrike">
                <a:solidFill>
                  <a:srgbClr val="FFBD59"/>
                </a:solidFill>
                <a:latin typeface="Calibri"/>
                <a:ea typeface="Calibri"/>
                <a:cs typeface="Calibri"/>
                <a:sym typeface="Calibri"/>
              </a:rPr>
              <a:t>HACK UNICORN 2.0</a:t>
            </a:r>
            <a:endParaRPr/>
          </a:p>
        </p:txBody>
      </p:sp>
      <p:sp>
        <p:nvSpPr>
          <p:cNvPr id="102" name="Google Shape;102;p1"/>
          <p:cNvSpPr txBox="1"/>
          <p:nvPr/>
        </p:nvSpPr>
        <p:spPr>
          <a:xfrm>
            <a:off x="553847" y="3791174"/>
            <a:ext cx="13267596" cy="369331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600" u="none" cap="none" strike="noStrike">
                <a:solidFill>
                  <a:srgbClr val="FFFFFF"/>
                </a:solidFill>
                <a:latin typeface="Calibri"/>
                <a:ea typeface="Calibri"/>
                <a:cs typeface="Calibri"/>
                <a:sym typeface="Calibri"/>
              </a:rPr>
              <a:t>TEAM NAME </a:t>
            </a:r>
            <a:r>
              <a:rPr b="0" i="0" lang="en-US" sz="12000" u="none" cap="none" strike="noStrike">
                <a:solidFill>
                  <a:srgbClr val="FFFFFF"/>
                </a:solidFill>
                <a:latin typeface="Calibri"/>
                <a:ea typeface="Calibri"/>
                <a:cs typeface="Calibri"/>
                <a:sym typeface="Calibri"/>
              </a:rPr>
              <a:t>Programmers_04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7"/>
          <p:cNvSpPr/>
          <p:nvPr/>
        </p:nvSpPr>
        <p:spPr>
          <a:xfrm>
            <a:off x="-5492" y="-59011"/>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sp>
      <p:sp>
        <p:nvSpPr>
          <p:cNvPr id="207" name="Google Shape;207;p7"/>
          <p:cNvSpPr/>
          <p:nvPr/>
        </p:nvSpPr>
        <p:spPr>
          <a:xfrm>
            <a:off x="-1485751" y="-1475987"/>
            <a:ext cx="5074920" cy="4701646"/>
          </a:xfrm>
          <a:custGeom>
            <a:rect b="b" l="l" r="r" t="t"/>
            <a:pathLst>
              <a:path extrusionOk="0" h="6682846" w="6641079">
                <a:moveTo>
                  <a:pt x="0" y="0"/>
                </a:moveTo>
                <a:lnTo>
                  <a:pt x="6641079" y="0"/>
                </a:lnTo>
                <a:lnTo>
                  <a:pt x="6641079" y="6682846"/>
                </a:lnTo>
                <a:lnTo>
                  <a:pt x="0" y="6682846"/>
                </a:lnTo>
                <a:lnTo>
                  <a:pt x="0" y="0"/>
                </a:lnTo>
                <a:close/>
              </a:path>
            </a:pathLst>
          </a:custGeom>
          <a:blipFill rotWithShape="1">
            <a:blip r:embed="rId4">
              <a:alphaModFix/>
            </a:blip>
            <a:stretch>
              <a:fillRect b="0" l="0" r="0" t="0"/>
            </a:stretch>
          </a:blipFill>
          <a:ln>
            <a:noFill/>
          </a:ln>
        </p:spPr>
      </p:sp>
      <p:sp>
        <p:nvSpPr>
          <p:cNvPr id="208" name="Google Shape;208;p7"/>
          <p:cNvSpPr/>
          <p:nvPr/>
        </p:nvSpPr>
        <p:spPr>
          <a:xfrm>
            <a:off x="1278231" y="3225659"/>
            <a:ext cx="3535026" cy="4287833"/>
          </a:xfrm>
          <a:custGeom>
            <a:rect b="b" l="l" r="r" t="t"/>
            <a:pathLst>
              <a:path extrusionOk="0" h="1403823" w="1157357">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12185863" y="3162300"/>
            <a:ext cx="3535026" cy="4287833"/>
          </a:xfrm>
          <a:custGeom>
            <a:rect b="b" l="l" r="r" t="t"/>
            <a:pathLst>
              <a:path extrusionOk="0" h="1403823" w="1157357">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txBox="1"/>
          <p:nvPr/>
        </p:nvSpPr>
        <p:spPr>
          <a:xfrm>
            <a:off x="3319799" y="1171575"/>
            <a:ext cx="11648401" cy="10699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8000">
                <a:solidFill>
                  <a:srgbClr val="FFBD59"/>
                </a:solidFill>
                <a:latin typeface="Calibri"/>
                <a:ea typeface="Calibri"/>
                <a:cs typeface="Calibri"/>
                <a:sym typeface="Calibri"/>
              </a:rPr>
              <a:t>The Team</a:t>
            </a:r>
            <a:endParaRPr/>
          </a:p>
        </p:txBody>
      </p:sp>
      <p:sp>
        <p:nvSpPr>
          <p:cNvPr id="211" name="Google Shape;211;p7"/>
          <p:cNvSpPr txBox="1"/>
          <p:nvPr/>
        </p:nvSpPr>
        <p:spPr>
          <a:xfrm>
            <a:off x="1828801" y="3715819"/>
            <a:ext cx="2492450" cy="18774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4000">
                <a:solidFill>
                  <a:schemeClr val="lt1"/>
                </a:solidFill>
                <a:latin typeface="Calibri"/>
                <a:ea typeface="Calibri"/>
                <a:cs typeface="Calibri"/>
                <a:sym typeface="Calibri"/>
              </a:rPr>
              <a:t>NIKUNJ</a:t>
            </a:r>
            <a:endParaRPr/>
          </a:p>
          <a:p>
            <a:pPr indent="0" lvl="0" marL="0" marR="0" rtl="0" algn="l">
              <a:spcBef>
                <a:spcPts val="0"/>
              </a:spcBef>
              <a:spcAft>
                <a:spcPts val="0"/>
              </a:spcAft>
              <a:buNone/>
            </a:pPr>
            <a:r>
              <a:rPr lang="en-US" sz="4000">
                <a:solidFill>
                  <a:schemeClr val="lt1"/>
                </a:solidFill>
                <a:latin typeface="Calibri"/>
                <a:ea typeface="Calibri"/>
                <a:cs typeface="Calibri"/>
                <a:sym typeface="Calibri"/>
              </a:rPr>
              <a:t>   GUPTA</a:t>
            </a:r>
            <a:endParaRPr sz="1800">
              <a:solidFill>
                <a:schemeClr val="lt1"/>
              </a:solidFill>
              <a:latin typeface="Calibri"/>
              <a:ea typeface="Calibri"/>
              <a:cs typeface="Calibri"/>
              <a:sym typeface="Calibri"/>
            </a:endParaRPr>
          </a:p>
        </p:txBody>
      </p:sp>
      <p:sp>
        <p:nvSpPr>
          <p:cNvPr id="212" name="Google Shape;212;p7"/>
          <p:cNvSpPr txBox="1"/>
          <p:nvPr/>
        </p:nvSpPr>
        <p:spPr>
          <a:xfrm>
            <a:off x="12877800" y="4232275"/>
            <a:ext cx="20904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Calibri"/>
                <a:ea typeface="Calibri"/>
                <a:cs typeface="Calibri"/>
                <a:sym typeface="Calibri"/>
              </a:rPr>
              <a:t>    OM</a:t>
            </a:r>
            <a:endParaRPr/>
          </a:p>
          <a:p>
            <a:pPr indent="0" lvl="0" marL="0" marR="0" rtl="0" algn="l">
              <a:spcBef>
                <a:spcPts val="0"/>
              </a:spcBef>
              <a:spcAft>
                <a:spcPts val="0"/>
              </a:spcAft>
              <a:buNone/>
            </a:pPr>
            <a:r>
              <a:rPr lang="en-US" sz="4000">
                <a:solidFill>
                  <a:schemeClr val="lt1"/>
                </a:solidFill>
                <a:latin typeface="Calibri"/>
                <a:ea typeface="Calibri"/>
                <a:cs typeface="Calibri"/>
                <a:sym typeface="Calibri"/>
              </a:rPr>
              <a:t>DHARRA</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331" l="0" r="0" t="-3332"/>
            </a:stretch>
          </a:blipFill>
          <a:ln>
            <a:noFill/>
          </a:ln>
        </p:spPr>
      </p:sp>
      <p:sp>
        <p:nvSpPr>
          <p:cNvPr id="218" name="Google Shape;218;p8"/>
          <p:cNvSpPr/>
          <p:nvPr/>
        </p:nvSpPr>
        <p:spPr>
          <a:xfrm>
            <a:off x="0" y="0"/>
            <a:ext cx="18288000" cy="4273013"/>
          </a:xfrm>
          <a:custGeom>
            <a:rect b="b" l="l" r="r" t="t"/>
            <a:pathLst>
              <a:path extrusionOk="0" h="4273013" w="18288000">
                <a:moveTo>
                  <a:pt x="0" y="0"/>
                </a:moveTo>
                <a:lnTo>
                  <a:pt x="18288000" y="0"/>
                </a:lnTo>
                <a:lnTo>
                  <a:pt x="18288000" y="4273013"/>
                </a:lnTo>
                <a:lnTo>
                  <a:pt x="0" y="4273013"/>
                </a:lnTo>
                <a:lnTo>
                  <a:pt x="0" y="0"/>
                </a:lnTo>
                <a:close/>
              </a:path>
            </a:pathLst>
          </a:custGeom>
          <a:blipFill rotWithShape="1">
            <a:blip r:embed="rId4">
              <a:alphaModFix/>
            </a:blip>
            <a:stretch>
              <a:fillRect b="0" l="0" r="0" t="-255580"/>
            </a:stretch>
          </a:blipFill>
          <a:ln>
            <a:noFill/>
          </a:ln>
        </p:spPr>
      </p:sp>
      <p:sp>
        <p:nvSpPr>
          <p:cNvPr id="219" name="Google Shape;219;p8"/>
          <p:cNvSpPr txBox="1"/>
          <p:nvPr/>
        </p:nvSpPr>
        <p:spPr>
          <a:xfrm>
            <a:off x="3877720" y="5349478"/>
            <a:ext cx="10532560" cy="5524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600">
                <a:solidFill>
                  <a:srgbClr val="FFBD59"/>
                </a:solidFill>
                <a:latin typeface="Calibri"/>
                <a:ea typeface="Calibri"/>
                <a:cs typeface="Calibri"/>
                <a:sym typeface="Calibri"/>
              </a:rPr>
              <a:t>HACK UNICORN 2.0</a:t>
            </a:r>
            <a:endParaRPr/>
          </a:p>
        </p:txBody>
      </p:sp>
      <p:sp>
        <p:nvSpPr>
          <p:cNvPr id="220" name="Google Shape;220;p8"/>
          <p:cNvSpPr txBox="1"/>
          <p:nvPr/>
        </p:nvSpPr>
        <p:spPr>
          <a:xfrm>
            <a:off x="2510202" y="3613547"/>
            <a:ext cx="13267596" cy="1838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rgbClr val="FFFFFF"/>
                </a:solidFill>
                <a:latin typeface="Calibri"/>
                <a:ea typeface="Calibri"/>
                <a:cs typeface="Calibri"/>
                <a:sym typeface="Calibri"/>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p:nvPr/>
        </p:nvSpPr>
        <p:spPr>
          <a:xfrm>
            <a:off x="0" y="-15223"/>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sp>
      <p:sp>
        <p:nvSpPr>
          <p:cNvPr id="108" name="Google Shape;108;p2"/>
          <p:cNvSpPr/>
          <p:nvPr/>
        </p:nvSpPr>
        <p:spPr>
          <a:xfrm>
            <a:off x="13900097" y="-3632307"/>
            <a:ext cx="8775807" cy="8775807"/>
          </a:xfrm>
          <a:custGeom>
            <a:rect b="b" l="l" r="r" t="t"/>
            <a:pathLst>
              <a:path extrusionOk="0" h="8775807" w="8775807">
                <a:moveTo>
                  <a:pt x="0" y="0"/>
                </a:moveTo>
                <a:lnTo>
                  <a:pt x="8775806" y="0"/>
                </a:lnTo>
                <a:lnTo>
                  <a:pt x="8775806" y="8775807"/>
                </a:lnTo>
                <a:lnTo>
                  <a:pt x="0" y="8775807"/>
                </a:lnTo>
                <a:lnTo>
                  <a:pt x="0" y="0"/>
                </a:lnTo>
                <a:close/>
              </a:path>
            </a:pathLst>
          </a:custGeom>
          <a:blipFill rotWithShape="1">
            <a:blip r:embed="rId4">
              <a:alphaModFix amt="80000"/>
            </a:blip>
            <a:stretch>
              <a:fillRect b="0" l="0" r="0" t="0"/>
            </a:stretch>
          </a:blipFill>
          <a:ln>
            <a:noFill/>
          </a:ln>
        </p:spPr>
      </p:sp>
      <p:sp>
        <p:nvSpPr>
          <p:cNvPr id="109" name="Google Shape;109;p2"/>
          <p:cNvSpPr/>
          <p:nvPr/>
        </p:nvSpPr>
        <p:spPr>
          <a:xfrm>
            <a:off x="8985519" y="2032951"/>
            <a:ext cx="3945958" cy="4812144"/>
          </a:xfrm>
          <a:custGeom>
            <a:rect b="b" l="l" r="r" t="t"/>
            <a:pathLst>
              <a:path extrusionOk="0" h="4812144" w="3945958">
                <a:moveTo>
                  <a:pt x="0" y="0"/>
                </a:moveTo>
                <a:lnTo>
                  <a:pt x="3945958" y="0"/>
                </a:lnTo>
                <a:lnTo>
                  <a:pt x="3945958" y="4812144"/>
                </a:lnTo>
                <a:lnTo>
                  <a:pt x="0" y="4812144"/>
                </a:lnTo>
                <a:lnTo>
                  <a:pt x="0" y="0"/>
                </a:lnTo>
                <a:close/>
              </a:path>
            </a:pathLst>
          </a:custGeom>
          <a:blipFill rotWithShape="1">
            <a:blip r:embed="rId5">
              <a:alphaModFix/>
            </a:blip>
            <a:stretch>
              <a:fillRect b="0" l="0" r="0" t="0"/>
            </a:stretch>
          </a:blipFill>
          <a:ln>
            <a:noFill/>
          </a:ln>
        </p:spPr>
      </p:sp>
      <p:sp>
        <p:nvSpPr>
          <p:cNvPr id="110" name="Google Shape;110;p2"/>
          <p:cNvSpPr txBox="1"/>
          <p:nvPr/>
        </p:nvSpPr>
        <p:spPr>
          <a:xfrm>
            <a:off x="748552" y="1074518"/>
            <a:ext cx="8005709" cy="103919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967" u="none" cap="none" strike="noStrike">
                <a:solidFill>
                  <a:srgbClr val="F5F5F3"/>
                </a:solidFill>
                <a:latin typeface="Calibri"/>
                <a:ea typeface="Calibri"/>
                <a:cs typeface="Calibri"/>
                <a:sym typeface="Calibri"/>
              </a:rPr>
              <a:t>Problem statement</a:t>
            </a:r>
            <a:endParaRPr/>
          </a:p>
        </p:txBody>
      </p:sp>
      <p:sp>
        <p:nvSpPr>
          <p:cNvPr id="111" name="Google Shape;111;p2"/>
          <p:cNvSpPr txBox="1"/>
          <p:nvPr/>
        </p:nvSpPr>
        <p:spPr>
          <a:xfrm>
            <a:off x="903091" y="4315198"/>
            <a:ext cx="7696631" cy="3077766"/>
          </a:xfrm>
          <a:prstGeom prst="rect">
            <a:avLst/>
          </a:prstGeom>
          <a:noFill/>
          <a:ln>
            <a:noFill/>
          </a:ln>
        </p:spPr>
        <p:txBody>
          <a:bodyPr anchorCtr="0" anchor="t" bIns="0" lIns="0" spcFirstLastPara="1" rIns="0" wrap="square" tIns="0">
            <a:spAutoFit/>
          </a:bodyPr>
          <a:lstStyle/>
          <a:p>
            <a:pPr indent="0" lvl="0" marL="0" marR="0" rtl="0" algn="l">
              <a:lnSpc>
                <a:spcPct val="105499"/>
              </a:lnSpc>
              <a:spcBef>
                <a:spcPts val="0"/>
              </a:spcBef>
              <a:spcAft>
                <a:spcPts val="0"/>
              </a:spcAft>
              <a:buNone/>
            </a:pPr>
            <a:r>
              <a:rPr b="0" i="0" lang="en-US" sz="2800" u="none" cap="none" strike="noStrike">
                <a:solidFill>
                  <a:srgbClr val="F5F5F3"/>
                </a:solidFill>
                <a:latin typeface="Calibri"/>
                <a:ea typeface="Calibri"/>
                <a:cs typeface="Calibri"/>
                <a:sym typeface="Calibri"/>
              </a:rPr>
              <a:t>A healthcare organization is currently dealing with issues related to patient appointment scheduling, leading to extended wait times, suboptimal allocation of resources, and decreased patient satisfaction. They are looking to enhance their appointment scheduling system to better utilize resources, minimize wait times, and improve the overall patient experience.</a:t>
            </a:r>
            <a:endParaRPr/>
          </a:p>
        </p:txBody>
      </p:sp>
      <p:grpSp>
        <p:nvGrpSpPr>
          <p:cNvPr id="112" name="Google Shape;112;p2"/>
          <p:cNvGrpSpPr/>
          <p:nvPr/>
        </p:nvGrpSpPr>
        <p:grpSpPr>
          <a:xfrm>
            <a:off x="10958498" y="285875"/>
            <a:ext cx="6300802" cy="8985167"/>
            <a:chOff x="0" y="0"/>
            <a:chExt cx="4292600" cy="6121400"/>
          </a:xfrm>
        </p:grpSpPr>
        <p:sp>
          <p:nvSpPr>
            <p:cNvPr id="113" name="Google Shape;113;p2"/>
            <p:cNvSpPr/>
            <p:nvPr/>
          </p:nvSpPr>
          <p:spPr>
            <a:xfrm>
              <a:off x="0" y="0"/>
              <a:ext cx="4292600" cy="6121400"/>
            </a:xfrm>
            <a:custGeom>
              <a:rect b="b" l="l" r="r" t="t"/>
              <a:pathLst>
                <a:path extrusionOk="0" h="6121400" w="4292600">
                  <a:moveTo>
                    <a:pt x="4292600" y="6121400"/>
                  </a:moveTo>
                  <a:lnTo>
                    <a:pt x="0" y="6121400"/>
                  </a:lnTo>
                  <a:lnTo>
                    <a:pt x="0" y="0"/>
                  </a:lnTo>
                  <a:lnTo>
                    <a:pt x="4292600" y="0"/>
                  </a:lnTo>
                  <a:lnTo>
                    <a:pt x="4292600" y="6121400"/>
                  </a:lnTo>
                  <a:close/>
                </a:path>
              </a:pathLst>
            </a:custGeom>
            <a:blipFill rotWithShape="1">
              <a:blip r:embed="rId6">
                <a:alphaModFix/>
              </a:blip>
              <a:stretch>
                <a:fillRect b="0" l="-20375" r="-20376" t="0"/>
              </a:stretch>
            </a:blipFill>
            <a:ln>
              <a:noFill/>
            </a:ln>
          </p:spPr>
        </p:sp>
        <p:sp>
          <p:nvSpPr>
            <p:cNvPr id="114" name="Google Shape;114;p2"/>
            <p:cNvSpPr/>
            <p:nvPr/>
          </p:nvSpPr>
          <p:spPr>
            <a:xfrm>
              <a:off x="0" y="0"/>
              <a:ext cx="4292600" cy="6121400"/>
            </a:xfrm>
            <a:custGeom>
              <a:rect b="b" l="l" r="r" t="t"/>
              <a:pathLst>
                <a:path extrusionOk="0" h="6121400" w="4292600">
                  <a:moveTo>
                    <a:pt x="4292600" y="6121400"/>
                  </a:moveTo>
                  <a:lnTo>
                    <a:pt x="0" y="6121400"/>
                  </a:lnTo>
                  <a:lnTo>
                    <a:pt x="0" y="0"/>
                  </a:lnTo>
                  <a:lnTo>
                    <a:pt x="4292600" y="0"/>
                  </a:lnTo>
                  <a:lnTo>
                    <a:pt x="4292600" y="6121400"/>
                  </a:lnTo>
                  <a:close/>
                </a:path>
              </a:pathLst>
            </a:custGeom>
            <a:blipFill rotWithShape="1">
              <a:blip r:embed="rId7">
                <a:alphaModFix/>
              </a:blip>
              <a:stretch>
                <a:fillRect b="0" l="0" r="0" t="0"/>
              </a:stretch>
            </a:blipFill>
            <a:ln>
              <a:noFill/>
            </a:ln>
          </p:spPr>
        </p:sp>
      </p:grpSp>
      <p:sp>
        <p:nvSpPr>
          <p:cNvPr id="115" name="Google Shape;115;p2"/>
          <p:cNvSpPr/>
          <p:nvPr/>
        </p:nvSpPr>
        <p:spPr>
          <a:xfrm rot="-5618979">
            <a:off x="13635652" y="7714883"/>
            <a:ext cx="946495" cy="3410793"/>
          </a:xfrm>
          <a:custGeom>
            <a:rect b="b" l="l" r="r" t="t"/>
            <a:pathLst>
              <a:path extrusionOk="0" h="3410793" w="946495">
                <a:moveTo>
                  <a:pt x="0" y="0"/>
                </a:moveTo>
                <a:lnTo>
                  <a:pt x="946495" y="0"/>
                </a:lnTo>
                <a:lnTo>
                  <a:pt x="946495" y="3410793"/>
                </a:lnTo>
                <a:lnTo>
                  <a:pt x="0" y="3410793"/>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sp>
      <p:sp>
        <p:nvSpPr>
          <p:cNvPr id="121" name="Google Shape;121;p3"/>
          <p:cNvSpPr/>
          <p:nvPr/>
        </p:nvSpPr>
        <p:spPr>
          <a:xfrm>
            <a:off x="14328708" y="-3650166"/>
            <a:ext cx="8775807" cy="8775807"/>
          </a:xfrm>
          <a:custGeom>
            <a:rect b="b" l="l" r="r" t="t"/>
            <a:pathLst>
              <a:path extrusionOk="0" h="8775807" w="8775807">
                <a:moveTo>
                  <a:pt x="0" y="0"/>
                </a:moveTo>
                <a:lnTo>
                  <a:pt x="8775806" y="0"/>
                </a:lnTo>
                <a:lnTo>
                  <a:pt x="8775806" y="8775807"/>
                </a:lnTo>
                <a:lnTo>
                  <a:pt x="0" y="8775807"/>
                </a:lnTo>
                <a:lnTo>
                  <a:pt x="0" y="0"/>
                </a:lnTo>
                <a:close/>
              </a:path>
            </a:pathLst>
          </a:custGeom>
          <a:blipFill rotWithShape="1">
            <a:blip r:embed="rId4">
              <a:alphaModFix amt="80000"/>
            </a:blip>
            <a:stretch>
              <a:fillRect b="0" l="0" r="0" t="0"/>
            </a:stretch>
          </a:blipFill>
          <a:ln>
            <a:noFill/>
          </a:ln>
        </p:spPr>
      </p:sp>
      <p:sp>
        <p:nvSpPr>
          <p:cNvPr id="122" name="Google Shape;122;p3"/>
          <p:cNvSpPr/>
          <p:nvPr/>
        </p:nvSpPr>
        <p:spPr>
          <a:xfrm rot="-5618979">
            <a:off x="6194724" y="7286406"/>
            <a:ext cx="946495" cy="3410793"/>
          </a:xfrm>
          <a:custGeom>
            <a:rect b="b" l="l" r="r" t="t"/>
            <a:pathLst>
              <a:path extrusionOk="0" h="3410793" w="946495">
                <a:moveTo>
                  <a:pt x="0" y="0"/>
                </a:moveTo>
                <a:lnTo>
                  <a:pt x="946495" y="0"/>
                </a:lnTo>
                <a:lnTo>
                  <a:pt x="946495" y="3410793"/>
                </a:lnTo>
                <a:lnTo>
                  <a:pt x="0" y="3410793"/>
                </a:lnTo>
                <a:lnTo>
                  <a:pt x="0" y="0"/>
                </a:lnTo>
                <a:close/>
              </a:path>
            </a:pathLst>
          </a:custGeom>
          <a:blipFill rotWithShape="1">
            <a:blip r:embed="rId5">
              <a:alphaModFix/>
            </a:blip>
            <a:stretch>
              <a:fillRect b="0" l="0" r="0" t="0"/>
            </a:stretch>
          </a:blipFill>
          <a:ln>
            <a:noFill/>
          </a:ln>
        </p:spPr>
      </p:sp>
      <p:sp>
        <p:nvSpPr>
          <p:cNvPr id="123" name="Google Shape;123;p3"/>
          <p:cNvSpPr/>
          <p:nvPr/>
        </p:nvSpPr>
        <p:spPr>
          <a:xfrm>
            <a:off x="0" y="7023157"/>
            <a:ext cx="3688198" cy="5338181"/>
          </a:xfrm>
          <a:custGeom>
            <a:rect b="b" l="l" r="r" t="t"/>
            <a:pathLst>
              <a:path extrusionOk="0" h="5338181" w="3688198">
                <a:moveTo>
                  <a:pt x="0" y="0"/>
                </a:moveTo>
                <a:lnTo>
                  <a:pt x="3688198" y="0"/>
                </a:lnTo>
                <a:lnTo>
                  <a:pt x="3688198" y="5338181"/>
                </a:lnTo>
                <a:lnTo>
                  <a:pt x="0" y="5338181"/>
                </a:lnTo>
                <a:lnTo>
                  <a:pt x="0" y="0"/>
                </a:lnTo>
                <a:close/>
              </a:path>
            </a:pathLst>
          </a:custGeom>
          <a:blipFill rotWithShape="1">
            <a:blip r:embed="rId6">
              <a:alphaModFix/>
            </a:blip>
            <a:stretch>
              <a:fillRect b="0" l="0" r="0" t="0"/>
            </a:stretch>
          </a:blipFill>
          <a:ln>
            <a:noFill/>
          </a:ln>
        </p:spPr>
      </p:sp>
      <p:sp>
        <p:nvSpPr>
          <p:cNvPr id="124" name="Google Shape;124;p3"/>
          <p:cNvSpPr/>
          <p:nvPr/>
        </p:nvSpPr>
        <p:spPr>
          <a:xfrm>
            <a:off x="-922700" y="-1727306"/>
            <a:ext cx="3488408" cy="5912556"/>
          </a:xfrm>
          <a:custGeom>
            <a:rect b="b" l="l" r="r" t="t"/>
            <a:pathLst>
              <a:path extrusionOk="0" h="5912556" w="3488408">
                <a:moveTo>
                  <a:pt x="0" y="0"/>
                </a:moveTo>
                <a:lnTo>
                  <a:pt x="3488408" y="0"/>
                </a:lnTo>
                <a:lnTo>
                  <a:pt x="3488408" y="5912556"/>
                </a:lnTo>
                <a:lnTo>
                  <a:pt x="0" y="5912556"/>
                </a:lnTo>
                <a:lnTo>
                  <a:pt x="0" y="0"/>
                </a:lnTo>
                <a:close/>
              </a:path>
            </a:pathLst>
          </a:custGeom>
          <a:blipFill rotWithShape="1">
            <a:blip r:embed="rId7">
              <a:alphaModFix/>
            </a:blip>
            <a:stretch>
              <a:fillRect b="0" l="0" r="0" t="0"/>
            </a:stretch>
          </a:blipFill>
          <a:ln>
            <a:noFill/>
          </a:ln>
        </p:spPr>
      </p:sp>
      <p:grpSp>
        <p:nvGrpSpPr>
          <p:cNvPr id="125" name="Google Shape;125;p3"/>
          <p:cNvGrpSpPr/>
          <p:nvPr/>
        </p:nvGrpSpPr>
        <p:grpSpPr>
          <a:xfrm>
            <a:off x="696792" y="1711818"/>
            <a:ext cx="6489085" cy="6827646"/>
            <a:chOff x="0" y="0"/>
            <a:chExt cx="5842000" cy="6146800"/>
          </a:xfrm>
        </p:grpSpPr>
        <p:sp>
          <p:nvSpPr>
            <p:cNvPr id="126" name="Google Shape;126;p3"/>
            <p:cNvSpPr/>
            <p:nvPr/>
          </p:nvSpPr>
          <p:spPr>
            <a:xfrm>
              <a:off x="0" y="0"/>
              <a:ext cx="5842000" cy="6146800"/>
            </a:xfrm>
            <a:custGeom>
              <a:rect b="b" l="l" r="r" t="t"/>
              <a:pathLst>
                <a:path extrusionOk="0" h="6146800" w="5842000">
                  <a:moveTo>
                    <a:pt x="5842000" y="6146800"/>
                  </a:moveTo>
                  <a:lnTo>
                    <a:pt x="0" y="6146800"/>
                  </a:lnTo>
                  <a:lnTo>
                    <a:pt x="0" y="0"/>
                  </a:lnTo>
                  <a:lnTo>
                    <a:pt x="5842000" y="0"/>
                  </a:lnTo>
                  <a:lnTo>
                    <a:pt x="5842000" y="6146800"/>
                  </a:lnTo>
                  <a:close/>
                </a:path>
              </a:pathLst>
            </a:custGeom>
            <a:blipFill rotWithShape="1">
              <a:blip r:embed="rId8">
                <a:alphaModFix/>
              </a:blip>
              <a:stretch>
                <a:fillRect b="0" l="-28961" r="-28961" t="0"/>
              </a:stretch>
            </a:blipFill>
            <a:ln>
              <a:noFill/>
            </a:ln>
          </p:spPr>
        </p:sp>
        <p:sp>
          <p:nvSpPr>
            <p:cNvPr id="127" name="Google Shape;127;p3"/>
            <p:cNvSpPr/>
            <p:nvPr/>
          </p:nvSpPr>
          <p:spPr>
            <a:xfrm>
              <a:off x="0" y="0"/>
              <a:ext cx="5842000" cy="6146800"/>
            </a:xfrm>
            <a:custGeom>
              <a:rect b="b" l="l" r="r" t="t"/>
              <a:pathLst>
                <a:path extrusionOk="0" h="6146800" w="5842000">
                  <a:moveTo>
                    <a:pt x="5842000" y="6146800"/>
                  </a:moveTo>
                  <a:lnTo>
                    <a:pt x="0" y="6146800"/>
                  </a:lnTo>
                  <a:lnTo>
                    <a:pt x="0" y="0"/>
                  </a:lnTo>
                  <a:lnTo>
                    <a:pt x="5842000" y="0"/>
                  </a:lnTo>
                  <a:lnTo>
                    <a:pt x="5842000" y="6146800"/>
                  </a:lnTo>
                  <a:close/>
                </a:path>
              </a:pathLst>
            </a:custGeom>
            <a:blipFill rotWithShape="1">
              <a:blip r:embed="rId9">
                <a:alphaModFix/>
              </a:blip>
              <a:stretch>
                <a:fillRect b="-284" l="0" r="0" t="-285"/>
              </a:stretch>
            </a:blipFill>
            <a:ln>
              <a:noFill/>
            </a:ln>
          </p:spPr>
        </p:sp>
      </p:grpSp>
      <p:grpSp>
        <p:nvGrpSpPr>
          <p:cNvPr id="128" name="Google Shape;128;p3"/>
          <p:cNvGrpSpPr/>
          <p:nvPr/>
        </p:nvGrpSpPr>
        <p:grpSpPr>
          <a:xfrm>
            <a:off x="8525248" y="386022"/>
            <a:ext cx="7626388" cy="9695509"/>
            <a:chOff x="-50" y="-1123933"/>
            <a:chExt cx="10168517" cy="12927349"/>
          </a:xfrm>
        </p:grpSpPr>
        <p:sp>
          <p:nvSpPr>
            <p:cNvPr id="129" name="Google Shape;129;p3"/>
            <p:cNvSpPr txBox="1"/>
            <p:nvPr/>
          </p:nvSpPr>
          <p:spPr>
            <a:xfrm>
              <a:off x="-33" y="900216"/>
              <a:ext cx="10168500" cy="10903200"/>
            </a:xfrm>
            <a:prstGeom prst="rect">
              <a:avLst/>
            </a:prstGeom>
            <a:noFill/>
            <a:ln>
              <a:noFill/>
            </a:ln>
          </p:spPr>
          <p:txBody>
            <a:bodyPr anchorCtr="0" anchor="t" bIns="0" lIns="0" spcFirstLastPara="1" rIns="0" wrap="square" tIns="0">
              <a:spAutoFit/>
            </a:bodyPr>
            <a:lstStyle/>
            <a:p>
              <a:pPr indent="0" lvl="0" marL="0" marR="0" rtl="0" algn="l">
                <a:lnSpc>
                  <a:spcPct val="130017"/>
                </a:lnSpc>
                <a:spcBef>
                  <a:spcPts val="0"/>
                </a:spcBef>
                <a:spcAft>
                  <a:spcPts val="0"/>
                </a:spcAft>
                <a:buNone/>
              </a:pPr>
              <a:r>
                <a:rPr b="0" i="0" lang="en-US" sz="3200" u="none" cap="none" strike="noStrike">
                  <a:solidFill>
                    <a:srgbClr val="FFFFFF"/>
                  </a:solidFill>
                  <a:latin typeface="Calibri"/>
                  <a:ea typeface="Calibri"/>
                  <a:cs typeface="Calibri"/>
                  <a:sym typeface="Calibri"/>
                </a:rPr>
                <a:t>Our innovative solution aims to solve the problem of longer waiting times by designing a user-friendly and interactive interface for schedulin</a:t>
              </a:r>
              <a:r>
                <a:rPr lang="en-US" sz="3200">
                  <a:solidFill>
                    <a:srgbClr val="FFFFFF"/>
                  </a:solidFill>
                  <a:latin typeface="Calibri"/>
                  <a:ea typeface="Calibri"/>
                  <a:cs typeface="Calibri"/>
                  <a:sym typeface="Calibri"/>
                </a:rPr>
                <a:t>g and cancelling</a:t>
              </a:r>
              <a:r>
                <a:rPr b="0" i="0" lang="en-US" sz="3200" u="none" cap="none" strike="noStrike">
                  <a:solidFill>
                    <a:srgbClr val="FFFFFF"/>
                  </a:solidFill>
                  <a:latin typeface="Calibri"/>
                  <a:ea typeface="Calibri"/>
                  <a:cs typeface="Calibri"/>
                  <a:sym typeface="Calibri"/>
                </a:rPr>
                <a:t> appointments , an information portal and a feedback mechanism.</a:t>
              </a:r>
              <a:endParaRPr sz="3200"/>
            </a:p>
            <a:p>
              <a:pPr indent="0" lvl="0" marL="0" marR="0" rtl="0" algn="l">
                <a:lnSpc>
                  <a:spcPct val="130017"/>
                </a:lnSpc>
                <a:spcBef>
                  <a:spcPts val="0"/>
                </a:spcBef>
                <a:spcAft>
                  <a:spcPts val="0"/>
                </a:spcAft>
                <a:buNone/>
              </a:pPr>
              <a:r>
                <a:rPr b="0" i="0" lang="en-US" sz="3200" u="none" cap="none" strike="noStrike">
                  <a:solidFill>
                    <a:srgbClr val="FFFFFF"/>
                  </a:solidFill>
                  <a:latin typeface="Calibri"/>
                  <a:ea typeface="Calibri"/>
                  <a:cs typeface="Calibri"/>
                  <a:sym typeface="Calibri"/>
                </a:rPr>
                <a:t>For solving the problem of sub-optimal allocation of resources by performing efficient resource scheduling,maintaining a real time inventory of hospital resources and integrating it with the hospital’s exis</a:t>
              </a:r>
              <a:r>
                <a:rPr lang="en-US" sz="3200">
                  <a:solidFill>
                    <a:srgbClr val="FFFFFF"/>
                  </a:solidFill>
                  <a:latin typeface="Calibri"/>
                  <a:ea typeface="Calibri"/>
                  <a:cs typeface="Calibri"/>
                  <a:sym typeface="Calibri"/>
                </a:rPr>
                <a:t>t</a:t>
              </a:r>
              <a:r>
                <a:rPr b="0" i="0" lang="en-US" sz="3200" u="none" cap="none" strike="noStrike">
                  <a:solidFill>
                    <a:srgbClr val="FFFFFF"/>
                  </a:solidFill>
                  <a:latin typeface="Calibri"/>
                  <a:ea typeface="Calibri"/>
                  <a:cs typeface="Calibri"/>
                  <a:sym typeface="Calibri"/>
                </a:rPr>
                <a:t>ing systems for seamless management of resources.</a:t>
              </a:r>
              <a:endParaRPr b="0" i="0" sz="3200" u="none" cap="none" strike="noStrike">
                <a:solidFill>
                  <a:srgbClr val="FFFFFF"/>
                </a:solidFill>
                <a:latin typeface="Calibri"/>
                <a:ea typeface="Calibri"/>
                <a:cs typeface="Calibri"/>
                <a:sym typeface="Calibri"/>
              </a:endParaRPr>
            </a:p>
          </p:txBody>
        </p:sp>
        <p:sp>
          <p:nvSpPr>
            <p:cNvPr id="130" name="Google Shape;130;p3"/>
            <p:cNvSpPr txBox="1"/>
            <p:nvPr/>
          </p:nvSpPr>
          <p:spPr>
            <a:xfrm>
              <a:off x="-50" y="-1123933"/>
              <a:ext cx="10168500" cy="198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685" u="none" cap="none" strike="noStrike">
                  <a:solidFill>
                    <a:srgbClr val="FFFFFF"/>
                  </a:solidFill>
                  <a:latin typeface="Calibri"/>
                  <a:ea typeface="Calibri"/>
                  <a:cs typeface="Calibri"/>
                  <a:sym typeface="Calibri"/>
                </a:rPr>
                <a:t>Solution</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p:nvPr/>
        </p:nvSpPr>
        <p:spPr>
          <a:xfrm>
            <a:off x="0" y="159784"/>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4"/>
          <p:cNvSpPr/>
          <p:nvPr/>
        </p:nvSpPr>
        <p:spPr>
          <a:xfrm>
            <a:off x="-3012179" y="-3359203"/>
            <a:ext cx="7088151" cy="7088151"/>
          </a:xfrm>
          <a:custGeom>
            <a:rect b="b" l="l" r="r" t="t"/>
            <a:pathLst>
              <a:path extrusionOk="0" h="7088151" w="7088151">
                <a:moveTo>
                  <a:pt x="0" y="0"/>
                </a:moveTo>
                <a:lnTo>
                  <a:pt x="7088151" y="0"/>
                </a:lnTo>
                <a:lnTo>
                  <a:pt x="7088151" y="7088151"/>
                </a:lnTo>
                <a:lnTo>
                  <a:pt x="0" y="7088151"/>
                </a:lnTo>
                <a:lnTo>
                  <a:pt x="0" y="0"/>
                </a:lnTo>
                <a:close/>
              </a:path>
            </a:pathLst>
          </a:custGeom>
          <a:blipFill rotWithShape="1">
            <a:blip r:embed="rId4">
              <a:alphaModFix amt="80000"/>
            </a:blip>
            <a:stretch>
              <a:fillRect b="0" l="0" r="0" t="0"/>
            </a:stretch>
          </a:blipFill>
          <a:ln>
            <a:noFill/>
          </a:ln>
        </p:spPr>
      </p:sp>
      <p:sp>
        <p:nvSpPr>
          <p:cNvPr id="138" name="Google Shape;138;p4"/>
          <p:cNvSpPr/>
          <p:nvPr/>
        </p:nvSpPr>
        <p:spPr>
          <a:xfrm>
            <a:off x="9375057" y="1874865"/>
            <a:ext cx="3945958" cy="4812144"/>
          </a:xfrm>
          <a:custGeom>
            <a:rect b="b" l="l" r="r" t="t"/>
            <a:pathLst>
              <a:path extrusionOk="0" h="4812144" w="3945958">
                <a:moveTo>
                  <a:pt x="0" y="0"/>
                </a:moveTo>
                <a:lnTo>
                  <a:pt x="3945959" y="0"/>
                </a:lnTo>
                <a:lnTo>
                  <a:pt x="3945959" y="4812145"/>
                </a:lnTo>
                <a:lnTo>
                  <a:pt x="0" y="4812145"/>
                </a:lnTo>
                <a:lnTo>
                  <a:pt x="0" y="0"/>
                </a:lnTo>
                <a:close/>
              </a:path>
            </a:pathLst>
          </a:custGeom>
          <a:blipFill rotWithShape="1">
            <a:blip r:embed="rId5">
              <a:alphaModFix/>
            </a:blip>
            <a:stretch>
              <a:fillRect b="0" l="0" r="0" t="0"/>
            </a:stretch>
          </a:blipFill>
          <a:ln>
            <a:noFill/>
          </a:ln>
        </p:spPr>
      </p:sp>
      <p:sp>
        <p:nvSpPr>
          <p:cNvPr id="139" name="Google Shape;139;p4"/>
          <p:cNvSpPr txBox="1"/>
          <p:nvPr/>
        </p:nvSpPr>
        <p:spPr>
          <a:xfrm>
            <a:off x="748552" y="1074518"/>
            <a:ext cx="8005709" cy="206511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967" u="none" strike="noStrike">
                <a:solidFill>
                  <a:srgbClr val="F5F5F3"/>
                </a:solidFill>
                <a:latin typeface="Calibri"/>
                <a:ea typeface="Calibri"/>
                <a:cs typeface="Calibri"/>
                <a:sym typeface="Calibri"/>
              </a:rPr>
              <a:t>Key Features and Functionality</a:t>
            </a:r>
            <a:endParaRPr/>
          </a:p>
        </p:txBody>
      </p:sp>
      <p:grpSp>
        <p:nvGrpSpPr>
          <p:cNvPr id="140" name="Google Shape;140;p4"/>
          <p:cNvGrpSpPr/>
          <p:nvPr/>
        </p:nvGrpSpPr>
        <p:grpSpPr>
          <a:xfrm>
            <a:off x="748552" y="4610101"/>
            <a:ext cx="9690848" cy="4546204"/>
            <a:chOff x="0" y="-66675"/>
            <a:chExt cx="12157861" cy="2295690"/>
          </a:xfrm>
        </p:grpSpPr>
        <p:sp>
          <p:nvSpPr>
            <p:cNvPr id="141" name="Google Shape;141;p4"/>
            <p:cNvSpPr txBox="1"/>
            <p:nvPr/>
          </p:nvSpPr>
          <p:spPr>
            <a:xfrm>
              <a:off x="0" y="-66675"/>
              <a:ext cx="12157861" cy="518432"/>
            </a:xfrm>
            <a:prstGeom prst="rect">
              <a:avLst/>
            </a:prstGeom>
            <a:noFill/>
            <a:ln>
              <a:noFill/>
            </a:ln>
          </p:spPr>
          <p:txBody>
            <a:bodyPr anchorCtr="0" anchor="t" bIns="0" lIns="0" spcFirstLastPara="1" rIns="0" wrap="square" tIns="0">
              <a:spAutoFit/>
            </a:bodyPr>
            <a:lstStyle/>
            <a:p>
              <a:pPr indent="0" lvl="0" marL="0" marR="0" rtl="0" algn="l">
                <a:lnSpc>
                  <a:spcPct val="150022"/>
                </a:lnSpc>
                <a:spcBef>
                  <a:spcPts val="0"/>
                </a:spcBef>
                <a:spcAft>
                  <a:spcPts val="0"/>
                </a:spcAft>
                <a:buNone/>
              </a:pPr>
              <a:r>
                <a:t/>
              </a:r>
              <a:endParaRPr sz="2227" u="none" strike="noStrike">
                <a:solidFill>
                  <a:srgbClr val="F5F5F3"/>
                </a:solidFill>
                <a:latin typeface="Arial"/>
                <a:ea typeface="Arial"/>
                <a:cs typeface="Arial"/>
                <a:sym typeface="Arial"/>
              </a:endParaRPr>
            </a:p>
          </p:txBody>
        </p:sp>
        <p:sp>
          <p:nvSpPr>
            <p:cNvPr id="142" name="Google Shape;142;p4"/>
            <p:cNvSpPr txBox="1"/>
            <p:nvPr/>
          </p:nvSpPr>
          <p:spPr>
            <a:xfrm>
              <a:off x="0" y="823467"/>
              <a:ext cx="12157861" cy="518432"/>
            </a:xfrm>
            <a:prstGeom prst="rect">
              <a:avLst/>
            </a:prstGeom>
            <a:noFill/>
            <a:ln>
              <a:noFill/>
            </a:ln>
          </p:spPr>
          <p:txBody>
            <a:bodyPr anchorCtr="0" anchor="t" bIns="0" lIns="0" spcFirstLastPara="1" rIns="0" wrap="square" tIns="0">
              <a:spAutoFit/>
            </a:bodyPr>
            <a:lstStyle/>
            <a:p>
              <a:pPr indent="0" lvl="0" marL="0" marR="0" rtl="0" algn="l">
                <a:lnSpc>
                  <a:spcPct val="150022"/>
                </a:lnSpc>
                <a:spcBef>
                  <a:spcPts val="0"/>
                </a:spcBef>
                <a:spcAft>
                  <a:spcPts val="0"/>
                </a:spcAft>
                <a:buNone/>
              </a:pPr>
              <a:r>
                <a:t/>
              </a:r>
              <a:endParaRPr sz="2227" u="none" strike="noStrike">
                <a:solidFill>
                  <a:srgbClr val="F5F5F3"/>
                </a:solidFill>
                <a:latin typeface="Arial"/>
                <a:ea typeface="Arial"/>
                <a:cs typeface="Arial"/>
                <a:sym typeface="Arial"/>
              </a:endParaRPr>
            </a:p>
          </p:txBody>
        </p:sp>
        <p:sp>
          <p:nvSpPr>
            <p:cNvPr id="143" name="Google Shape;143;p4"/>
            <p:cNvSpPr txBox="1"/>
            <p:nvPr/>
          </p:nvSpPr>
          <p:spPr>
            <a:xfrm>
              <a:off x="0" y="1710583"/>
              <a:ext cx="12157861" cy="518432"/>
            </a:xfrm>
            <a:prstGeom prst="rect">
              <a:avLst/>
            </a:prstGeom>
            <a:noFill/>
            <a:ln>
              <a:noFill/>
            </a:ln>
          </p:spPr>
          <p:txBody>
            <a:bodyPr anchorCtr="0" anchor="t" bIns="0" lIns="0" spcFirstLastPara="1" rIns="0" wrap="square" tIns="0">
              <a:spAutoFit/>
            </a:bodyPr>
            <a:lstStyle/>
            <a:p>
              <a:pPr indent="0" lvl="0" marL="0" marR="0" rtl="0" algn="l">
                <a:lnSpc>
                  <a:spcPct val="150022"/>
                </a:lnSpc>
                <a:spcBef>
                  <a:spcPts val="0"/>
                </a:spcBef>
                <a:spcAft>
                  <a:spcPts val="0"/>
                </a:spcAft>
                <a:buNone/>
              </a:pPr>
              <a:r>
                <a:t/>
              </a:r>
              <a:endParaRPr sz="2227" u="none" strike="noStrike">
                <a:solidFill>
                  <a:srgbClr val="F5F5F3"/>
                </a:solidFill>
                <a:latin typeface="Arial"/>
                <a:ea typeface="Arial"/>
                <a:cs typeface="Arial"/>
                <a:sym typeface="Arial"/>
              </a:endParaRPr>
            </a:p>
          </p:txBody>
        </p:sp>
      </p:grpSp>
      <p:sp>
        <p:nvSpPr>
          <p:cNvPr id="144" name="Google Shape;144;p4"/>
          <p:cNvSpPr/>
          <p:nvPr/>
        </p:nvSpPr>
        <p:spPr>
          <a:xfrm>
            <a:off x="14841110" y="-1815313"/>
            <a:ext cx="4199972" cy="7118597"/>
          </a:xfrm>
          <a:custGeom>
            <a:rect b="b" l="l" r="r" t="t"/>
            <a:pathLst>
              <a:path extrusionOk="0" h="7118597" w="4199972">
                <a:moveTo>
                  <a:pt x="0" y="0"/>
                </a:moveTo>
                <a:lnTo>
                  <a:pt x="4199972" y="0"/>
                </a:lnTo>
                <a:lnTo>
                  <a:pt x="4199972" y="7118598"/>
                </a:lnTo>
                <a:lnTo>
                  <a:pt x="0" y="7118598"/>
                </a:lnTo>
                <a:lnTo>
                  <a:pt x="0" y="0"/>
                </a:lnTo>
                <a:close/>
              </a:path>
            </a:pathLst>
          </a:custGeom>
          <a:blipFill rotWithShape="1">
            <a:blip r:embed="rId6">
              <a:alphaModFix/>
            </a:blip>
            <a:stretch>
              <a:fillRect b="0" l="0" r="0" t="0"/>
            </a:stretch>
          </a:blipFill>
          <a:ln>
            <a:noFill/>
          </a:ln>
        </p:spPr>
      </p:sp>
      <p:grpSp>
        <p:nvGrpSpPr>
          <p:cNvPr id="145" name="Google Shape;145;p4"/>
          <p:cNvGrpSpPr/>
          <p:nvPr/>
        </p:nvGrpSpPr>
        <p:grpSpPr>
          <a:xfrm>
            <a:off x="10958498" y="285875"/>
            <a:ext cx="6300802" cy="8985167"/>
            <a:chOff x="0" y="0"/>
            <a:chExt cx="4292600" cy="6121400"/>
          </a:xfrm>
        </p:grpSpPr>
        <p:sp>
          <p:nvSpPr>
            <p:cNvPr id="146" name="Google Shape;146;p4"/>
            <p:cNvSpPr/>
            <p:nvPr/>
          </p:nvSpPr>
          <p:spPr>
            <a:xfrm>
              <a:off x="0" y="0"/>
              <a:ext cx="4292600" cy="6121400"/>
            </a:xfrm>
            <a:custGeom>
              <a:rect b="b" l="l" r="r" t="t"/>
              <a:pathLst>
                <a:path extrusionOk="0" h="6121400" w="4292600">
                  <a:moveTo>
                    <a:pt x="4292600" y="6121400"/>
                  </a:moveTo>
                  <a:lnTo>
                    <a:pt x="0" y="6121400"/>
                  </a:lnTo>
                  <a:lnTo>
                    <a:pt x="0" y="0"/>
                  </a:lnTo>
                  <a:lnTo>
                    <a:pt x="4292600" y="0"/>
                  </a:lnTo>
                  <a:lnTo>
                    <a:pt x="4292600" y="6121400"/>
                  </a:lnTo>
                  <a:close/>
                </a:path>
              </a:pathLst>
            </a:custGeom>
            <a:blipFill rotWithShape="1">
              <a:blip r:embed="rId7">
                <a:alphaModFix/>
              </a:blip>
              <a:stretch>
                <a:fillRect b="0" l="-46101" r="-68334" t="0"/>
              </a:stretch>
            </a:blipFill>
            <a:ln>
              <a:noFill/>
            </a:ln>
          </p:spPr>
        </p:sp>
        <p:sp>
          <p:nvSpPr>
            <p:cNvPr id="147" name="Google Shape;147;p4"/>
            <p:cNvSpPr/>
            <p:nvPr/>
          </p:nvSpPr>
          <p:spPr>
            <a:xfrm>
              <a:off x="0" y="0"/>
              <a:ext cx="4292600" cy="6121400"/>
            </a:xfrm>
            <a:custGeom>
              <a:rect b="b" l="l" r="r" t="t"/>
              <a:pathLst>
                <a:path extrusionOk="0" h="6121400" w="4292600">
                  <a:moveTo>
                    <a:pt x="4292600" y="6121400"/>
                  </a:moveTo>
                  <a:lnTo>
                    <a:pt x="0" y="6121400"/>
                  </a:lnTo>
                  <a:lnTo>
                    <a:pt x="0" y="0"/>
                  </a:lnTo>
                  <a:lnTo>
                    <a:pt x="4292600" y="0"/>
                  </a:lnTo>
                  <a:lnTo>
                    <a:pt x="4292600" y="6121400"/>
                  </a:lnTo>
                  <a:close/>
                </a:path>
              </a:pathLst>
            </a:custGeom>
            <a:blipFill rotWithShape="1">
              <a:blip r:embed="rId8">
                <a:alphaModFix/>
              </a:blip>
              <a:stretch>
                <a:fillRect b="0" l="0" r="0" t="0"/>
              </a:stretch>
            </a:blipFill>
            <a:ln>
              <a:noFill/>
            </a:ln>
          </p:spPr>
        </p:sp>
      </p:grpSp>
      <p:sp>
        <p:nvSpPr>
          <p:cNvPr id="148" name="Google Shape;148;p4"/>
          <p:cNvSpPr/>
          <p:nvPr/>
        </p:nvSpPr>
        <p:spPr>
          <a:xfrm rot="-5618979">
            <a:off x="13635652" y="7714883"/>
            <a:ext cx="946495" cy="3410793"/>
          </a:xfrm>
          <a:custGeom>
            <a:rect b="b" l="l" r="r" t="t"/>
            <a:pathLst>
              <a:path extrusionOk="0" h="3410793" w="946495">
                <a:moveTo>
                  <a:pt x="0" y="0"/>
                </a:moveTo>
                <a:lnTo>
                  <a:pt x="946495" y="0"/>
                </a:lnTo>
                <a:lnTo>
                  <a:pt x="946495" y="3410793"/>
                </a:lnTo>
                <a:lnTo>
                  <a:pt x="0" y="3410793"/>
                </a:lnTo>
                <a:lnTo>
                  <a:pt x="0" y="0"/>
                </a:lnTo>
                <a:close/>
              </a:path>
            </a:pathLst>
          </a:custGeom>
          <a:blipFill rotWithShape="1">
            <a:blip r:embed="rId9">
              <a:alphaModFix/>
            </a:blip>
            <a:stretch>
              <a:fillRect b="0" l="0" r="0" t="0"/>
            </a:stretch>
          </a:blipFill>
          <a:ln>
            <a:noFill/>
          </a:ln>
        </p:spPr>
      </p:sp>
      <p:sp>
        <p:nvSpPr>
          <p:cNvPr id="149" name="Google Shape;149;p4"/>
          <p:cNvSpPr txBox="1"/>
          <p:nvPr/>
        </p:nvSpPr>
        <p:spPr>
          <a:xfrm>
            <a:off x="748552" y="4153434"/>
            <a:ext cx="9995700" cy="655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A user-friendly interface consisting of the following features,</a:t>
            </a:r>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Appointment Scheduling-</a:t>
            </a:r>
            <a:r>
              <a:rPr b="0" i="0" lang="en-US" sz="2800">
                <a:solidFill>
                  <a:schemeClr val="lt1"/>
                </a:solidFill>
                <a:latin typeface="Calibri"/>
                <a:ea typeface="Calibri"/>
                <a:cs typeface="Calibri"/>
                <a:sym typeface="Calibri"/>
              </a:rPr>
              <a:t>Allowing patients to schedule, reschedule, or cancel appointments online</a:t>
            </a:r>
            <a:r>
              <a:rPr lang="en-US" sz="2800">
                <a:solidFill>
                  <a:schemeClr val="lt1"/>
                </a:solidFill>
                <a:latin typeface="Calibri"/>
                <a:ea typeface="Calibri"/>
                <a:cs typeface="Calibri"/>
                <a:sym typeface="Calibri"/>
              </a:rPr>
              <a:t>.</a:t>
            </a:r>
            <a:endParaRPr b="0" i="0" sz="2800">
              <a:solidFill>
                <a:schemeClr val="lt1"/>
              </a:solidFill>
              <a:latin typeface="Calibri"/>
              <a:ea typeface="Calibri"/>
              <a:cs typeface="Calibri"/>
              <a:sym typeface="Calibri"/>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Information Portal-</a:t>
            </a:r>
            <a:r>
              <a:rPr b="0" i="0" lang="en-US" sz="2800">
                <a:solidFill>
                  <a:schemeClr val="lt1"/>
                </a:solidFill>
                <a:latin typeface="Calibri"/>
                <a:ea typeface="Calibri"/>
                <a:cs typeface="Calibri"/>
                <a:sym typeface="Calibri"/>
              </a:rPr>
              <a:t>Provide information about </a:t>
            </a:r>
            <a:r>
              <a:rPr lang="en-US" sz="2800">
                <a:solidFill>
                  <a:schemeClr val="lt1"/>
                </a:solidFill>
                <a:latin typeface="Calibri"/>
                <a:ea typeface="Calibri"/>
                <a:cs typeface="Calibri"/>
                <a:sym typeface="Calibri"/>
              </a:rPr>
              <a:t>doctor’s working hours,experience</a:t>
            </a:r>
            <a:r>
              <a:rPr b="0" i="0" lang="en-US" sz="2800">
                <a:solidFill>
                  <a:schemeClr val="lt1"/>
                </a:solidFill>
                <a:latin typeface="Calibri"/>
                <a:ea typeface="Calibri"/>
                <a:cs typeface="Calibri"/>
                <a:sym typeface="Calibri"/>
              </a:rPr>
              <a:t>,con</a:t>
            </a:r>
            <a:r>
              <a:rPr lang="en-US" sz="2800">
                <a:solidFill>
                  <a:schemeClr val="lt1"/>
                </a:solidFill>
                <a:latin typeface="Calibri"/>
                <a:ea typeface="Calibri"/>
                <a:cs typeface="Calibri"/>
                <a:sym typeface="Calibri"/>
              </a:rPr>
              <a:t>sultation fees,</a:t>
            </a:r>
            <a:r>
              <a:rPr b="0" i="0" lang="en-US" sz="2800">
                <a:solidFill>
                  <a:schemeClr val="lt1"/>
                </a:solidFill>
                <a:latin typeface="Calibri"/>
                <a:ea typeface="Calibri"/>
                <a:cs typeface="Calibri"/>
                <a:sym typeface="Calibri"/>
              </a:rPr>
              <a:t> wait times, and relevant health resources.</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Feedback Mechanism-</a:t>
            </a:r>
            <a:r>
              <a:rPr b="0" i="0" lang="en-US" sz="2800">
                <a:solidFill>
                  <a:schemeClr val="lt1"/>
                </a:solidFill>
                <a:latin typeface="Calibri"/>
                <a:ea typeface="Calibri"/>
                <a:cs typeface="Calibri"/>
                <a:sym typeface="Calibri"/>
              </a:rPr>
              <a:t>Collect feedback from patients to improve services</a:t>
            </a:r>
            <a:r>
              <a:rPr lang="en-US" sz="2800">
                <a:solidFill>
                  <a:schemeClr val="lt1"/>
                </a:solidFill>
                <a:latin typeface="Calibri"/>
                <a:ea typeface="Calibri"/>
                <a:cs typeface="Calibri"/>
                <a:sym typeface="Calibri"/>
              </a:rPr>
              <a:t> and hospital’s facilities.</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Resource Scheduling and real time resource availability-Maintaining the inventory of hospital’s total resources and real time availability of hospital’s resources.</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Integrating with hospital’s existing facilities to ensure seamless management of hospital’s resources.</a:t>
            </a:r>
            <a:endParaRPr sz="2800">
              <a:solidFill>
                <a:schemeClr val="lt1"/>
              </a:solidFill>
              <a:latin typeface="Calibri"/>
              <a:ea typeface="Calibri"/>
              <a:cs typeface="Calibri"/>
              <a:sym typeface="Calibri"/>
            </a:endParaRPr>
          </a:p>
          <a:p>
            <a:pPr indent="-279400" lvl="0" marL="457200" marR="0" rtl="0" algn="l">
              <a:spcBef>
                <a:spcPts val="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91cd85a221_0_7"/>
          <p:cNvSpPr/>
          <p:nvPr/>
        </p:nvSpPr>
        <p:spPr>
          <a:xfrm>
            <a:off x="0" y="9"/>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g291cd85a221_0_7"/>
          <p:cNvSpPr txBox="1"/>
          <p:nvPr/>
        </p:nvSpPr>
        <p:spPr>
          <a:xfrm>
            <a:off x="4245425" y="952500"/>
            <a:ext cx="9525000" cy="17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solidFill>
                  <a:schemeClr val="lt1"/>
                </a:solidFill>
                <a:latin typeface="Calibri"/>
                <a:ea typeface="Calibri"/>
                <a:cs typeface="Calibri"/>
                <a:sym typeface="Calibri"/>
              </a:rPr>
              <a:t>          </a:t>
            </a:r>
            <a:r>
              <a:rPr lang="en-US" sz="7200">
                <a:solidFill>
                  <a:schemeClr val="lt1"/>
                </a:solidFill>
                <a:latin typeface="Calibri"/>
                <a:ea typeface="Calibri"/>
                <a:cs typeface="Calibri"/>
                <a:sym typeface="Calibri"/>
              </a:rPr>
              <a:t>Market Opportunity</a:t>
            </a:r>
            <a:endParaRPr sz="7200">
              <a:solidFill>
                <a:schemeClr val="lt1"/>
              </a:solidFill>
              <a:latin typeface="Calibri"/>
              <a:ea typeface="Calibri"/>
              <a:cs typeface="Calibri"/>
              <a:sym typeface="Calibri"/>
            </a:endParaRPr>
          </a:p>
        </p:txBody>
      </p:sp>
      <p:sp>
        <p:nvSpPr>
          <p:cNvPr id="157" name="Google Shape;157;g291cd85a221_0_7"/>
          <p:cNvSpPr txBox="1"/>
          <p:nvPr/>
        </p:nvSpPr>
        <p:spPr>
          <a:xfrm>
            <a:off x="925275" y="2340425"/>
            <a:ext cx="16573500" cy="7511100"/>
          </a:xfrm>
          <a:prstGeom prst="rect">
            <a:avLst/>
          </a:prstGeom>
          <a:noFill/>
          <a:ln>
            <a:noFill/>
          </a:ln>
        </p:spPr>
        <p:txBody>
          <a:bodyPr anchorCtr="0" anchor="t" bIns="91425" lIns="91425" spcFirstLastPara="1" rIns="91425" wrap="square" tIns="91425">
            <a:noAutofit/>
          </a:bodyPr>
          <a:lstStyle/>
          <a:p>
            <a:pPr indent="-533400" lvl="0" marL="457200" rtl="0" algn="l">
              <a:spcBef>
                <a:spcPts val="0"/>
              </a:spcBef>
              <a:spcAft>
                <a:spcPts val="0"/>
              </a:spcAft>
              <a:buClr>
                <a:schemeClr val="lt1"/>
              </a:buClr>
              <a:buSzPts val="4800"/>
              <a:buFont typeface="Calibri"/>
              <a:buChar char="●"/>
            </a:pPr>
            <a:r>
              <a:rPr lang="en-US" sz="4800">
                <a:solidFill>
                  <a:schemeClr val="lt1"/>
                </a:solidFill>
                <a:latin typeface="Calibri"/>
                <a:ea typeface="Calibri"/>
                <a:cs typeface="Calibri"/>
                <a:sym typeface="Calibri"/>
              </a:rPr>
              <a:t>India has one of the largest healthcare industry in the world.</a:t>
            </a:r>
            <a:endParaRPr sz="4800">
              <a:solidFill>
                <a:schemeClr val="lt1"/>
              </a:solidFill>
              <a:latin typeface="Calibri"/>
              <a:ea typeface="Calibri"/>
              <a:cs typeface="Calibri"/>
              <a:sym typeface="Calibri"/>
            </a:endParaRPr>
          </a:p>
          <a:p>
            <a:pPr indent="0" lvl="0" marL="0" rtl="0" algn="l">
              <a:spcBef>
                <a:spcPts val="0"/>
              </a:spcBef>
              <a:spcAft>
                <a:spcPts val="0"/>
              </a:spcAft>
              <a:buNone/>
            </a:pPr>
            <a:r>
              <a:t/>
            </a:r>
            <a:endParaRPr sz="4800">
              <a:solidFill>
                <a:schemeClr val="lt1"/>
              </a:solidFill>
              <a:latin typeface="Calibri"/>
              <a:ea typeface="Calibri"/>
              <a:cs typeface="Calibri"/>
              <a:sym typeface="Calibri"/>
            </a:endParaRPr>
          </a:p>
          <a:p>
            <a:pPr indent="-533400" lvl="0" marL="457200" rtl="0" algn="l">
              <a:spcBef>
                <a:spcPts val="0"/>
              </a:spcBef>
              <a:spcAft>
                <a:spcPts val="0"/>
              </a:spcAft>
              <a:buClr>
                <a:schemeClr val="lt1"/>
              </a:buClr>
              <a:buSzPts val="4800"/>
              <a:buFont typeface="Calibri"/>
              <a:buChar char="●"/>
            </a:pPr>
            <a:r>
              <a:rPr lang="en-US" sz="4800">
                <a:solidFill>
                  <a:schemeClr val="lt1"/>
                </a:solidFill>
                <a:latin typeface="Calibri"/>
                <a:ea typeface="Calibri"/>
                <a:cs typeface="Calibri"/>
                <a:sym typeface="Calibri"/>
              </a:rPr>
              <a:t>India’s healthcare industry has been growing at a Compound Annual Growth Rate of around 22% since 2016(Niti.gov.in).</a:t>
            </a:r>
            <a:endParaRPr sz="4800">
              <a:solidFill>
                <a:schemeClr val="lt1"/>
              </a:solidFill>
              <a:latin typeface="Calibri"/>
              <a:ea typeface="Calibri"/>
              <a:cs typeface="Calibri"/>
              <a:sym typeface="Calibri"/>
            </a:endParaRPr>
          </a:p>
          <a:p>
            <a:pPr indent="0" lvl="0" marL="457200" rtl="0" algn="l">
              <a:spcBef>
                <a:spcPts val="0"/>
              </a:spcBef>
              <a:spcAft>
                <a:spcPts val="0"/>
              </a:spcAft>
              <a:buNone/>
            </a:pPr>
            <a:r>
              <a:t/>
            </a:r>
            <a:endParaRPr sz="4800">
              <a:solidFill>
                <a:schemeClr val="lt1"/>
              </a:solidFill>
              <a:latin typeface="Calibri"/>
              <a:ea typeface="Calibri"/>
              <a:cs typeface="Calibri"/>
              <a:sym typeface="Calibri"/>
            </a:endParaRPr>
          </a:p>
          <a:p>
            <a:pPr indent="-533400" lvl="0" marL="457200" rtl="0" algn="l">
              <a:spcBef>
                <a:spcPts val="0"/>
              </a:spcBef>
              <a:spcAft>
                <a:spcPts val="0"/>
              </a:spcAft>
              <a:buClr>
                <a:schemeClr val="lt1"/>
              </a:buClr>
              <a:buSzPts val="4800"/>
              <a:buFont typeface="Calibri"/>
              <a:buChar char="●"/>
            </a:pPr>
            <a:r>
              <a:rPr lang="en-US" sz="4800">
                <a:solidFill>
                  <a:schemeClr val="lt1"/>
                </a:solidFill>
                <a:latin typeface="Calibri"/>
                <a:ea typeface="Calibri"/>
                <a:cs typeface="Calibri"/>
                <a:sym typeface="Calibri"/>
              </a:rPr>
              <a:t>India’s </a:t>
            </a:r>
            <a:r>
              <a:rPr lang="en-US" sz="4800">
                <a:solidFill>
                  <a:schemeClr val="lt1"/>
                </a:solidFill>
                <a:latin typeface="Calibri"/>
                <a:ea typeface="Calibri"/>
                <a:cs typeface="Calibri"/>
                <a:sym typeface="Calibri"/>
              </a:rPr>
              <a:t>healthcare sector was worth about 280 billion dollars in 2020(</a:t>
            </a:r>
            <a:r>
              <a:rPr lang="en-US" sz="4800" u="sng">
                <a:solidFill>
                  <a:schemeClr val="hlink"/>
                </a:solidFill>
                <a:latin typeface="Calibri"/>
                <a:ea typeface="Calibri"/>
                <a:cs typeface="Calibri"/>
                <a:sym typeface="Calibri"/>
                <a:hlinkClick r:id="rId4"/>
              </a:rPr>
              <a:t>www.statista.com</a:t>
            </a:r>
            <a:r>
              <a:rPr lang="en-US" sz="4800">
                <a:solidFill>
                  <a:schemeClr val="lt1"/>
                </a:solidFill>
                <a:latin typeface="Calibri"/>
                <a:ea typeface="Calibri"/>
                <a:cs typeface="Calibri"/>
                <a:sym typeface="Calibri"/>
              </a:rPr>
              <a:t>).</a:t>
            </a:r>
            <a:endParaRPr sz="4800">
              <a:solidFill>
                <a:schemeClr val="lt1"/>
              </a:solidFill>
              <a:latin typeface="Calibri"/>
              <a:ea typeface="Calibri"/>
              <a:cs typeface="Calibri"/>
              <a:sym typeface="Calibri"/>
            </a:endParaRPr>
          </a:p>
          <a:p>
            <a:pPr indent="0" lvl="0" marL="0" rtl="0" algn="l">
              <a:spcBef>
                <a:spcPts val="0"/>
              </a:spcBef>
              <a:spcAft>
                <a:spcPts val="0"/>
              </a:spcAft>
              <a:buNone/>
            </a:pPr>
            <a:r>
              <a:t/>
            </a:r>
            <a:endParaRPr sz="4800">
              <a:solidFill>
                <a:schemeClr val="lt1"/>
              </a:solidFill>
              <a:latin typeface="Calibri"/>
              <a:ea typeface="Calibri"/>
              <a:cs typeface="Calibri"/>
              <a:sym typeface="Calibri"/>
            </a:endParaRPr>
          </a:p>
          <a:p>
            <a:pPr indent="-533400" lvl="0" marL="457200" rtl="0" algn="l">
              <a:spcBef>
                <a:spcPts val="0"/>
              </a:spcBef>
              <a:spcAft>
                <a:spcPts val="0"/>
              </a:spcAft>
              <a:buClr>
                <a:schemeClr val="lt1"/>
              </a:buClr>
              <a:buSzPts val="4800"/>
              <a:buFont typeface="Calibri"/>
              <a:buChar char="●"/>
            </a:pPr>
            <a:r>
              <a:rPr lang="en-US" sz="4800">
                <a:solidFill>
                  <a:schemeClr val="lt1"/>
                </a:solidFill>
                <a:latin typeface="Calibri"/>
                <a:ea typeface="Calibri"/>
                <a:cs typeface="Calibri"/>
                <a:sym typeface="Calibri"/>
              </a:rPr>
              <a:t>According to a report of (</a:t>
            </a:r>
            <a:r>
              <a:rPr lang="en-US" sz="4800" u="sng">
                <a:solidFill>
                  <a:schemeClr val="hlink"/>
                </a:solidFill>
                <a:latin typeface="Calibri"/>
                <a:ea typeface="Calibri"/>
                <a:cs typeface="Calibri"/>
                <a:sym typeface="Calibri"/>
                <a:hlinkClick r:id="rId5"/>
              </a:rPr>
              <a:t>www.insights.com</a:t>
            </a:r>
            <a:r>
              <a:rPr lang="en-US" sz="4800">
                <a:solidFill>
                  <a:schemeClr val="lt1"/>
                </a:solidFill>
                <a:latin typeface="Calibri"/>
                <a:ea typeface="Calibri"/>
                <a:cs typeface="Calibri"/>
                <a:sym typeface="Calibri"/>
              </a:rPr>
              <a:t>),healthcare industry of India will be valued at 82.4 billion dollars.</a:t>
            </a:r>
            <a:endParaRPr sz="4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91cd85a221_0_19"/>
          <p:cNvSpPr/>
          <p:nvPr/>
        </p:nvSpPr>
        <p:spPr>
          <a:xfrm>
            <a:off x="0" y="9"/>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g291cd85a221_0_19"/>
          <p:cNvSpPr txBox="1"/>
          <p:nvPr/>
        </p:nvSpPr>
        <p:spPr>
          <a:xfrm>
            <a:off x="3510650" y="816425"/>
            <a:ext cx="11702100" cy="17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200">
                <a:solidFill>
                  <a:schemeClr val="lt1"/>
                </a:solidFill>
                <a:latin typeface="Calibri"/>
                <a:ea typeface="Calibri"/>
                <a:cs typeface="Calibri"/>
                <a:sym typeface="Calibri"/>
              </a:rPr>
              <a:t>             </a:t>
            </a:r>
            <a:r>
              <a:rPr lang="en-US" sz="8000">
                <a:solidFill>
                  <a:schemeClr val="lt1"/>
                </a:solidFill>
                <a:latin typeface="Calibri"/>
                <a:ea typeface="Calibri"/>
                <a:cs typeface="Calibri"/>
                <a:sym typeface="Calibri"/>
              </a:rPr>
              <a:t>Revenue Model</a:t>
            </a:r>
            <a:endParaRPr sz="8000">
              <a:solidFill>
                <a:schemeClr val="lt1"/>
              </a:solidFill>
              <a:latin typeface="Calibri"/>
              <a:ea typeface="Calibri"/>
              <a:cs typeface="Calibri"/>
              <a:sym typeface="Calibri"/>
            </a:endParaRPr>
          </a:p>
        </p:txBody>
      </p:sp>
      <p:sp>
        <p:nvSpPr>
          <p:cNvPr id="165" name="Google Shape;165;g291cd85a221_0_19"/>
          <p:cNvSpPr txBox="1"/>
          <p:nvPr/>
        </p:nvSpPr>
        <p:spPr>
          <a:xfrm>
            <a:off x="272150" y="2149925"/>
            <a:ext cx="17825400" cy="78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chemeClr val="lt1"/>
              </a:solidFill>
            </a:endParaRPr>
          </a:p>
          <a:p>
            <a:pPr indent="-495300" lvl="0" marL="457200" rtl="0" algn="l">
              <a:spcBef>
                <a:spcPts val="0"/>
              </a:spcBef>
              <a:spcAft>
                <a:spcPts val="0"/>
              </a:spcAft>
              <a:buClr>
                <a:schemeClr val="lt1"/>
              </a:buClr>
              <a:buSzPts val="4200"/>
              <a:buFont typeface="Calibri"/>
              <a:buChar char="●"/>
            </a:pPr>
            <a:r>
              <a:rPr lang="en-US" sz="4200">
                <a:solidFill>
                  <a:schemeClr val="lt1"/>
                </a:solidFill>
              </a:rPr>
              <a:t>Subscription Model: Offering subscription plans(monthly or annual) for different user groups, such as healthcare providers and hospital chains.</a:t>
            </a:r>
            <a:endParaRPr sz="4200">
              <a:solidFill>
                <a:schemeClr val="lt1"/>
              </a:solidFill>
            </a:endParaRPr>
          </a:p>
          <a:p>
            <a:pPr indent="-495300" lvl="0" marL="457200" rtl="0" algn="l">
              <a:spcBef>
                <a:spcPts val="0"/>
              </a:spcBef>
              <a:spcAft>
                <a:spcPts val="0"/>
              </a:spcAft>
              <a:buClr>
                <a:schemeClr val="lt1"/>
              </a:buClr>
              <a:buSzPts val="4200"/>
              <a:buChar char="●"/>
            </a:pPr>
            <a:r>
              <a:rPr lang="en-US" sz="4200">
                <a:solidFill>
                  <a:schemeClr val="lt1"/>
                </a:solidFill>
              </a:rPr>
              <a:t>Transaction Fees: Charging a percentage-based or fixed transaction fee for each appointment booked or each successful payment made through our platform.</a:t>
            </a:r>
            <a:endParaRPr sz="4200">
              <a:solidFill>
                <a:schemeClr val="lt1"/>
              </a:solidFill>
            </a:endParaRPr>
          </a:p>
          <a:p>
            <a:pPr indent="-495300" lvl="0" marL="457200" rtl="0" algn="l">
              <a:spcBef>
                <a:spcPts val="0"/>
              </a:spcBef>
              <a:spcAft>
                <a:spcPts val="0"/>
              </a:spcAft>
              <a:buClr>
                <a:schemeClr val="lt1"/>
              </a:buClr>
              <a:buSzPts val="4200"/>
              <a:buChar char="●"/>
            </a:pPr>
            <a:r>
              <a:rPr lang="en-US" sz="4200">
                <a:solidFill>
                  <a:schemeClr val="lt1"/>
                </a:solidFill>
              </a:rPr>
              <a:t>Premium Features: Premium users can pay to access extra functionalities, such as calendar synchronization or SMS reminders of appointments.</a:t>
            </a:r>
            <a:endParaRPr sz="4200">
              <a:solidFill>
                <a:schemeClr val="lt1"/>
              </a:solidFill>
            </a:endParaRPr>
          </a:p>
          <a:p>
            <a:pPr indent="-495300" lvl="0" marL="457200" rtl="0" algn="l">
              <a:spcBef>
                <a:spcPts val="0"/>
              </a:spcBef>
              <a:spcAft>
                <a:spcPts val="0"/>
              </a:spcAft>
              <a:buClr>
                <a:schemeClr val="lt1"/>
              </a:buClr>
              <a:buSzPts val="4200"/>
              <a:buChar char="●"/>
            </a:pPr>
            <a:r>
              <a:rPr lang="en-US" sz="4200">
                <a:solidFill>
                  <a:schemeClr val="lt1"/>
                </a:solidFill>
              </a:rPr>
              <a:t>Advertising and Partnerships: Collaborating with healthcare-related businesses to display targeted ads or promotions on our webapp. We can earn revenue through advertising fees or affiliate commissions.</a:t>
            </a:r>
            <a:endParaRPr sz="4200">
              <a:solidFill>
                <a:schemeClr val="lt1"/>
              </a:solidFill>
            </a:endParaRPr>
          </a:p>
          <a:p>
            <a:pPr indent="0" lvl="0" marL="457200" rtl="0" algn="l">
              <a:spcBef>
                <a:spcPts val="0"/>
              </a:spcBef>
              <a:spcAft>
                <a:spcPts val="0"/>
              </a:spcAft>
              <a:buNone/>
            </a:pPr>
            <a:r>
              <a:t/>
            </a:r>
            <a:endParaRPr sz="3600">
              <a:solidFill>
                <a:srgbClr val="374151"/>
              </a:solidFill>
              <a:highlight>
                <a:srgbClr val="F7F7F8"/>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91cd85a221_0_32"/>
          <p:cNvSpPr/>
          <p:nvPr/>
        </p:nvSpPr>
        <p:spPr>
          <a:xfrm>
            <a:off x="0" y="9"/>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g291cd85a221_0_32"/>
          <p:cNvSpPr txBox="1"/>
          <p:nvPr/>
        </p:nvSpPr>
        <p:spPr>
          <a:xfrm>
            <a:off x="326575" y="381000"/>
            <a:ext cx="17634900" cy="9769800"/>
          </a:xfrm>
          <a:prstGeom prst="rect">
            <a:avLst/>
          </a:prstGeom>
          <a:noFill/>
          <a:ln>
            <a:noFill/>
          </a:ln>
        </p:spPr>
        <p:txBody>
          <a:bodyPr anchorCtr="0" anchor="t" bIns="91425" lIns="91425" spcFirstLastPara="1" rIns="91425" wrap="square" tIns="91425">
            <a:noAutofit/>
          </a:bodyPr>
          <a:lstStyle/>
          <a:p>
            <a:pPr indent="-495300" lvl="0" marL="457200" rtl="0" algn="l">
              <a:spcBef>
                <a:spcPts val="0"/>
              </a:spcBef>
              <a:spcAft>
                <a:spcPts val="0"/>
              </a:spcAft>
              <a:buClr>
                <a:schemeClr val="lt1"/>
              </a:buClr>
              <a:buSzPts val="4200"/>
              <a:buChar char="●"/>
            </a:pPr>
            <a:r>
              <a:rPr lang="en-US" sz="4200">
                <a:solidFill>
                  <a:schemeClr val="lt1"/>
                </a:solidFill>
              </a:rPr>
              <a:t>Integration with Telemedicine: Charging healthcare providers for using our telemedicine services, and earning revenue from telehealth consultations.</a:t>
            </a:r>
            <a:endParaRPr sz="4200">
              <a:solidFill>
                <a:schemeClr val="lt1"/>
              </a:solidFill>
            </a:endParaRPr>
          </a:p>
          <a:p>
            <a:pPr indent="-495300" lvl="0" marL="457200" rtl="0" algn="l">
              <a:spcBef>
                <a:spcPts val="0"/>
              </a:spcBef>
              <a:spcAft>
                <a:spcPts val="0"/>
              </a:spcAft>
              <a:buClr>
                <a:schemeClr val="lt1"/>
              </a:buClr>
              <a:buSzPts val="4200"/>
              <a:buChar char="●"/>
            </a:pPr>
            <a:r>
              <a:rPr lang="en-US" sz="4200">
                <a:solidFill>
                  <a:schemeClr val="lt1"/>
                </a:solidFill>
              </a:rPr>
              <a:t>Partnerships with Insurance Companies: Partnering with insurance companies to provide a seamless billing and claims process for patients. We can earn a commission for facilitating insurance transactions.</a:t>
            </a:r>
            <a:endParaRPr sz="4200">
              <a:solidFill>
                <a:schemeClr val="lt1"/>
              </a:solidFill>
            </a:endParaRPr>
          </a:p>
          <a:p>
            <a:pPr indent="-495300" lvl="0" marL="457200" rtl="0" algn="l">
              <a:spcBef>
                <a:spcPts val="0"/>
              </a:spcBef>
              <a:spcAft>
                <a:spcPts val="0"/>
              </a:spcAft>
              <a:buClr>
                <a:schemeClr val="lt1"/>
              </a:buClr>
              <a:buSzPts val="4200"/>
              <a:buChar char="●"/>
            </a:pPr>
            <a:r>
              <a:rPr lang="en-US" sz="4200">
                <a:solidFill>
                  <a:schemeClr val="lt1"/>
                </a:solidFill>
              </a:rPr>
              <a:t>Data Monetization: Anonymising and aggregating the data collected from our platform (ensuring privacy and security compliance) and selling reports to researchers, healthcare institutions, or businesses interested in healthcare trends.</a:t>
            </a:r>
            <a:endParaRPr sz="4200">
              <a:solidFill>
                <a:schemeClr val="lt1"/>
              </a:solidFill>
            </a:endParaRPr>
          </a:p>
          <a:p>
            <a:pPr indent="-495300" lvl="0" marL="457200" rtl="0" algn="l">
              <a:spcBef>
                <a:spcPts val="0"/>
              </a:spcBef>
              <a:spcAft>
                <a:spcPts val="0"/>
              </a:spcAft>
              <a:buClr>
                <a:schemeClr val="lt1"/>
              </a:buClr>
              <a:buSzPts val="4200"/>
              <a:buChar char="●"/>
            </a:pPr>
            <a:r>
              <a:rPr lang="en-US" sz="4200">
                <a:solidFill>
                  <a:schemeClr val="lt1"/>
                </a:solidFill>
              </a:rPr>
              <a:t>Marketplace for Health Products: Integrating a marketplace within our webapp where users can purchase health-related products or services thus earning commissions from product sales.</a:t>
            </a:r>
            <a:endParaRPr sz="4200">
              <a:solidFill>
                <a:schemeClr val="lt1"/>
              </a:solidFill>
            </a:endParaRPr>
          </a:p>
          <a:p>
            <a:pPr indent="0" lvl="0" marL="0" rtl="0" algn="l">
              <a:spcBef>
                <a:spcPts val="0"/>
              </a:spcBef>
              <a:spcAft>
                <a:spcPts val="0"/>
              </a:spcAft>
              <a:buNone/>
            </a:pPr>
            <a:r>
              <a:t/>
            </a:r>
            <a:endParaRPr sz="3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sp>
      <p:grpSp>
        <p:nvGrpSpPr>
          <p:cNvPr id="178" name="Google Shape;178;p5"/>
          <p:cNvGrpSpPr/>
          <p:nvPr/>
        </p:nvGrpSpPr>
        <p:grpSpPr>
          <a:xfrm>
            <a:off x="8488684" y="1363641"/>
            <a:ext cx="8408474" cy="5349541"/>
            <a:chOff x="-33" y="-1314458"/>
            <a:chExt cx="11211300" cy="7132721"/>
          </a:xfrm>
        </p:grpSpPr>
        <p:sp>
          <p:nvSpPr>
            <p:cNvPr id="179" name="Google Shape;179;p5"/>
            <p:cNvSpPr txBox="1"/>
            <p:nvPr/>
          </p:nvSpPr>
          <p:spPr>
            <a:xfrm>
              <a:off x="-33" y="-1314458"/>
              <a:ext cx="11211300" cy="3283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8000">
                  <a:solidFill>
                    <a:srgbClr val="F5F5F3"/>
                  </a:solidFill>
                  <a:latin typeface="Calibri"/>
                  <a:ea typeface="Calibri"/>
                  <a:cs typeface="Calibri"/>
                  <a:sym typeface="Calibri"/>
                </a:rPr>
                <a:t>Impact on patients and the hospital</a:t>
              </a:r>
              <a:endParaRPr/>
            </a:p>
          </p:txBody>
        </p:sp>
        <p:sp>
          <p:nvSpPr>
            <p:cNvPr id="180" name="Google Shape;180;p5"/>
            <p:cNvSpPr txBox="1"/>
            <p:nvPr/>
          </p:nvSpPr>
          <p:spPr>
            <a:xfrm>
              <a:off x="0" y="2218318"/>
              <a:ext cx="11211206" cy="59418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t/>
              </a:r>
              <a:endParaRPr sz="2500" u="none" strike="noStrike">
                <a:solidFill>
                  <a:srgbClr val="F5F5F3"/>
                </a:solidFill>
                <a:latin typeface="Arial"/>
                <a:ea typeface="Arial"/>
                <a:cs typeface="Arial"/>
                <a:sym typeface="Arial"/>
              </a:endParaRPr>
            </a:p>
          </p:txBody>
        </p:sp>
        <p:sp>
          <p:nvSpPr>
            <p:cNvPr id="181" name="Google Shape;181;p5"/>
            <p:cNvSpPr txBox="1"/>
            <p:nvPr/>
          </p:nvSpPr>
          <p:spPr>
            <a:xfrm>
              <a:off x="0" y="3403700"/>
              <a:ext cx="11211206" cy="59418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t/>
              </a:r>
              <a:endParaRPr sz="2500" u="none" strike="noStrike">
                <a:solidFill>
                  <a:srgbClr val="F5F5F3"/>
                </a:solidFill>
                <a:latin typeface="Arial"/>
                <a:ea typeface="Arial"/>
                <a:cs typeface="Arial"/>
                <a:sym typeface="Arial"/>
              </a:endParaRPr>
            </a:p>
          </p:txBody>
        </p:sp>
        <p:sp>
          <p:nvSpPr>
            <p:cNvPr id="182" name="Google Shape;182;p5"/>
            <p:cNvSpPr txBox="1"/>
            <p:nvPr/>
          </p:nvSpPr>
          <p:spPr>
            <a:xfrm>
              <a:off x="0" y="5224083"/>
              <a:ext cx="11211206" cy="59418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t/>
              </a:r>
              <a:endParaRPr sz="2500" u="none" strike="noStrike">
                <a:solidFill>
                  <a:srgbClr val="F5F5F3"/>
                </a:solidFill>
                <a:latin typeface="Arial"/>
                <a:ea typeface="Arial"/>
                <a:cs typeface="Arial"/>
                <a:sym typeface="Arial"/>
              </a:endParaRPr>
            </a:p>
          </p:txBody>
        </p:sp>
      </p:grpSp>
      <p:sp>
        <p:nvSpPr>
          <p:cNvPr id="183" name="Google Shape;183;p5"/>
          <p:cNvSpPr/>
          <p:nvPr/>
        </p:nvSpPr>
        <p:spPr>
          <a:xfrm rot="248256">
            <a:off x="-1019990" y="2813203"/>
            <a:ext cx="6732779" cy="8394802"/>
          </a:xfrm>
          <a:custGeom>
            <a:rect b="b" l="l" r="r" t="t"/>
            <a:pathLst>
              <a:path extrusionOk="0" h="8394802" w="6732779">
                <a:moveTo>
                  <a:pt x="0" y="0"/>
                </a:moveTo>
                <a:lnTo>
                  <a:pt x="6732780" y="0"/>
                </a:lnTo>
                <a:lnTo>
                  <a:pt x="6732780" y="8394802"/>
                </a:lnTo>
                <a:lnTo>
                  <a:pt x="0" y="8394802"/>
                </a:lnTo>
                <a:lnTo>
                  <a:pt x="0" y="0"/>
                </a:lnTo>
                <a:close/>
              </a:path>
            </a:pathLst>
          </a:custGeom>
          <a:blipFill rotWithShape="1">
            <a:blip r:embed="rId4">
              <a:alphaModFix/>
            </a:blip>
            <a:stretch>
              <a:fillRect b="0" l="0" r="0" t="0"/>
            </a:stretch>
          </a:blipFill>
          <a:ln>
            <a:noFill/>
          </a:ln>
        </p:spPr>
      </p:sp>
      <p:grpSp>
        <p:nvGrpSpPr>
          <p:cNvPr id="184" name="Google Shape;184;p5"/>
          <p:cNvGrpSpPr/>
          <p:nvPr/>
        </p:nvGrpSpPr>
        <p:grpSpPr>
          <a:xfrm>
            <a:off x="699821" y="273133"/>
            <a:ext cx="6300802" cy="8985167"/>
            <a:chOff x="0" y="0"/>
            <a:chExt cx="4292600" cy="6121400"/>
          </a:xfrm>
        </p:grpSpPr>
        <p:sp>
          <p:nvSpPr>
            <p:cNvPr id="185" name="Google Shape;185;p5"/>
            <p:cNvSpPr/>
            <p:nvPr/>
          </p:nvSpPr>
          <p:spPr>
            <a:xfrm>
              <a:off x="0" y="0"/>
              <a:ext cx="4292600" cy="6121400"/>
            </a:xfrm>
            <a:custGeom>
              <a:rect b="b" l="l" r="r" t="t"/>
              <a:pathLst>
                <a:path extrusionOk="0" h="6121400" w="4292600">
                  <a:moveTo>
                    <a:pt x="4292600" y="6121400"/>
                  </a:moveTo>
                  <a:lnTo>
                    <a:pt x="0" y="6121400"/>
                  </a:lnTo>
                  <a:lnTo>
                    <a:pt x="0" y="0"/>
                  </a:lnTo>
                  <a:lnTo>
                    <a:pt x="4292600" y="0"/>
                  </a:lnTo>
                  <a:lnTo>
                    <a:pt x="4292600" y="6121400"/>
                  </a:lnTo>
                  <a:close/>
                </a:path>
              </a:pathLst>
            </a:custGeom>
            <a:blipFill rotWithShape="1">
              <a:blip r:embed="rId5">
                <a:alphaModFix/>
              </a:blip>
              <a:stretch>
                <a:fillRect b="0" l="-53703" r="-31488" t="0"/>
              </a:stretch>
            </a:blipFill>
            <a:ln>
              <a:noFill/>
            </a:ln>
          </p:spPr>
        </p:sp>
        <p:sp>
          <p:nvSpPr>
            <p:cNvPr id="186" name="Google Shape;186;p5"/>
            <p:cNvSpPr/>
            <p:nvPr/>
          </p:nvSpPr>
          <p:spPr>
            <a:xfrm>
              <a:off x="0" y="0"/>
              <a:ext cx="4292600" cy="6121400"/>
            </a:xfrm>
            <a:custGeom>
              <a:rect b="b" l="l" r="r" t="t"/>
              <a:pathLst>
                <a:path extrusionOk="0" h="6121400" w="4292600">
                  <a:moveTo>
                    <a:pt x="4292600" y="6121400"/>
                  </a:moveTo>
                  <a:lnTo>
                    <a:pt x="0" y="6121400"/>
                  </a:lnTo>
                  <a:lnTo>
                    <a:pt x="0" y="0"/>
                  </a:lnTo>
                  <a:lnTo>
                    <a:pt x="4292600" y="0"/>
                  </a:lnTo>
                  <a:lnTo>
                    <a:pt x="4292600" y="6121400"/>
                  </a:lnTo>
                  <a:close/>
                </a:path>
              </a:pathLst>
            </a:custGeom>
            <a:blipFill rotWithShape="1">
              <a:blip r:embed="rId6">
                <a:alphaModFix/>
              </a:blip>
              <a:stretch>
                <a:fillRect b="0" l="0" r="0" t="0"/>
              </a:stretch>
            </a:blipFill>
            <a:ln>
              <a:noFill/>
            </a:ln>
          </p:spPr>
        </p:sp>
      </p:grpSp>
      <p:sp>
        <p:nvSpPr>
          <p:cNvPr id="187" name="Google Shape;187;p5"/>
          <p:cNvSpPr/>
          <p:nvPr/>
        </p:nvSpPr>
        <p:spPr>
          <a:xfrm rot="-5618979">
            <a:off x="4059852" y="8000758"/>
            <a:ext cx="946495" cy="3410793"/>
          </a:xfrm>
          <a:custGeom>
            <a:rect b="b" l="l" r="r" t="t"/>
            <a:pathLst>
              <a:path extrusionOk="0" h="3410793" w="946495">
                <a:moveTo>
                  <a:pt x="0" y="0"/>
                </a:moveTo>
                <a:lnTo>
                  <a:pt x="946495" y="0"/>
                </a:lnTo>
                <a:lnTo>
                  <a:pt x="946495" y="3410793"/>
                </a:lnTo>
                <a:lnTo>
                  <a:pt x="0" y="3410793"/>
                </a:lnTo>
                <a:lnTo>
                  <a:pt x="0" y="0"/>
                </a:lnTo>
                <a:close/>
              </a:path>
            </a:pathLst>
          </a:custGeom>
          <a:blipFill rotWithShape="1">
            <a:blip r:embed="rId7">
              <a:alphaModFix/>
            </a:blip>
            <a:stretch>
              <a:fillRect b="0" l="0" r="0" t="0"/>
            </a:stretch>
          </a:blipFill>
          <a:ln>
            <a:noFill/>
          </a:ln>
        </p:spPr>
      </p:sp>
      <p:sp>
        <p:nvSpPr>
          <p:cNvPr id="188" name="Google Shape;188;p5"/>
          <p:cNvSpPr txBox="1"/>
          <p:nvPr/>
        </p:nvSpPr>
        <p:spPr>
          <a:xfrm>
            <a:off x="8305825" y="4125605"/>
            <a:ext cx="7543800" cy="61878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3600"/>
              <a:buFont typeface="Calibri"/>
              <a:buChar char="●"/>
            </a:pPr>
            <a:r>
              <a:rPr lang="en-US" sz="3600">
                <a:solidFill>
                  <a:schemeClr val="lt1"/>
                </a:solidFill>
                <a:latin typeface="Calibri"/>
                <a:ea typeface="Calibri"/>
                <a:cs typeface="Calibri"/>
                <a:sym typeface="Calibri"/>
              </a:rPr>
              <a:t>Patients can now effortlessly schedule or cancel appointments online.</a:t>
            </a:r>
            <a:endParaRPr sz="3600">
              <a:solidFill>
                <a:schemeClr val="lt1"/>
              </a:solidFill>
              <a:latin typeface="Calibri"/>
              <a:ea typeface="Calibri"/>
              <a:cs typeface="Calibri"/>
              <a:sym typeface="Calibri"/>
            </a:endParaRPr>
          </a:p>
          <a:p>
            <a:pPr indent="-457200" lvl="0" marL="457200" marR="0" rtl="0" algn="l">
              <a:spcBef>
                <a:spcPts val="0"/>
              </a:spcBef>
              <a:spcAft>
                <a:spcPts val="0"/>
              </a:spcAft>
              <a:buClr>
                <a:schemeClr val="lt1"/>
              </a:buClr>
              <a:buSzPts val="3600"/>
              <a:buFont typeface="Calibri"/>
              <a:buChar char="●"/>
            </a:pPr>
            <a:r>
              <a:rPr lang="en-US" sz="3600">
                <a:solidFill>
                  <a:schemeClr val="lt1"/>
                </a:solidFill>
                <a:latin typeface="Calibri"/>
                <a:ea typeface="Calibri"/>
                <a:cs typeface="Calibri"/>
                <a:sym typeface="Calibri"/>
              </a:rPr>
              <a:t>Reduction in waiting times of patients and optimal allocation of resources leading to increase in patient satisfaction and smooth functioning of the hospital.</a:t>
            </a:r>
            <a:endParaRPr sz="3600">
              <a:solidFill>
                <a:schemeClr val="lt1"/>
              </a:solidFill>
              <a:latin typeface="Calibri"/>
              <a:ea typeface="Calibri"/>
              <a:cs typeface="Calibri"/>
              <a:sym typeface="Calibri"/>
            </a:endParaRPr>
          </a:p>
          <a:p>
            <a:pPr indent="-457200" lvl="0" marL="457200" marR="0" rtl="0" algn="l">
              <a:spcBef>
                <a:spcPts val="0"/>
              </a:spcBef>
              <a:spcAft>
                <a:spcPts val="0"/>
              </a:spcAft>
              <a:buClr>
                <a:schemeClr val="lt1"/>
              </a:buClr>
              <a:buSzPts val="3600"/>
              <a:buFont typeface="Calibri"/>
              <a:buChar char="●"/>
            </a:pPr>
            <a:r>
              <a:rPr lang="en-US" sz="3600">
                <a:solidFill>
                  <a:schemeClr val="lt1"/>
                </a:solidFill>
                <a:latin typeface="Calibri"/>
                <a:ea typeface="Calibri"/>
                <a:cs typeface="Calibri"/>
                <a:sym typeface="Calibri"/>
              </a:rPr>
              <a:t>Improving the existing hospital services and facilities through feedback mechanism.</a:t>
            </a:r>
            <a:endParaRPr sz="3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8" r="-6249" t="0"/>
            </a:stretch>
          </a:blipFill>
          <a:ln>
            <a:noFill/>
          </a:ln>
        </p:spPr>
      </p:sp>
      <p:sp>
        <p:nvSpPr>
          <p:cNvPr id="194" name="Google Shape;194;p6"/>
          <p:cNvSpPr/>
          <p:nvPr/>
        </p:nvSpPr>
        <p:spPr>
          <a:xfrm>
            <a:off x="-1105421" y="5792898"/>
            <a:ext cx="4268242" cy="5205173"/>
          </a:xfrm>
          <a:custGeom>
            <a:rect b="b" l="l" r="r" t="t"/>
            <a:pathLst>
              <a:path extrusionOk="0" h="5205173" w="4268242">
                <a:moveTo>
                  <a:pt x="0" y="0"/>
                </a:moveTo>
                <a:lnTo>
                  <a:pt x="4268242" y="0"/>
                </a:lnTo>
                <a:lnTo>
                  <a:pt x="4268242" y="5205173"/>
                </a:lnTo>
                <a:lnTo>
                  <a:pt x="0" y="5205173"/>
                </a:lnTo>
                <a:lnTo>
                  <a:pt x="0" y="0"/>
                </a:lnTo>
                <a:close/>
              </a:path>
            </a:pathLst>
          </a:custGeom>
          <a:blipFill rotWithShape="1">
            <a:blip r:embed="rId4">
              <a:alphaModFix/>
            </a:blip>
            <a:stretch>
              <a:fillRect b="0" l="0" r="0" t="0"/>
            </a:stretch>
          </a:blipFill>
          <a:ln>
            <a:noFill/>
          </a:ln>
        </p:spPr>
      </p:sp>
      <p:sp>
        <p:nvSpPr>
          <p:cNvPr id="195" name="Google Shape;195;p6"/>
          <p:cNvSpPr/>
          <p:nvPr/>
        </p:nvSpPr>
        <p:spPr>
          <a:xfrm rot="107392">
            <a:off x="1646012" y="2840914"/>
            <a:ext cx="5872729" cy="5903967"/>
          </a:xfrm>
          <a:custGeom>
            <a:rect b="b" l="l" r="r" t="t"/>
            <a:pathLst>
              <a:path extrusionOk="0" h="5903967" w="5872729">
                <a:moveTo>
                  <a:pt x="0" y="0"/>
                </a:moveTo>
                <a:lnTo>
                  <a:pt x="5872729" y="0"/>
                </a:lnTo>
                <a:lnTo>
                  <a:pt x="5872729" y="5903968"/>
                </a:lnTo>
                <a:lnTo>
                  <a:pt x="0" y="5903968"/>
                </a:lnTo>
                <a:lnTo>
                  <a:pt x="0" y="0"/>
                </a:lnTo>
                <a:close/>
              </a:path>
            </a:pathLst>
          </a:custGeom>
          <a:blipFill rotWithShape="1">
            <a:blip r:embed="rId5">
              <a:alphaModFix/>
            </a:blip>
            <a:stretch>
              <a:fillRect b="0" l="0" r="0" t="0"/>
            </a:stretch>
          </a:blipFill>
          <a:ln>
            <a:noFill/>
          </a:ln>
        </p:spPr>
      </p:sp>
      <p:grpSp>
        <p:nvGrpSpPr>
          <p:cNvPr id="196" name="Google Shape;196;p6"/>
          <p:cNvGrpSpPr/>
          <p:nvPr/>
        </p:nvGrpSpPr>
        <p:grpSpPr>
          <a:xfrm rot="-186898">
            <a:off x="2700577" y="3408401"/>
            <a:ext cx="6002260" cy="4768983"/>
            <a:chOff x="0" y="0"/>
            <a:chExt cx="3901440" cy="3099816"/>
          </a:xfrm>
        </p:grpSpPr>
        <p:sp>
          <p:nvSpPr>
            <p:cNvPr id="197" name="Google Shape;197;p6"/>
            <p:cNvSpPr/>
            <p:nvPr/>
          </p:nvSpPr>
          <p:spPr>
            <a:xfrm>
              <a:off x="127000" y="190500"/>
              <a:ext cx="3657600" cy="2413000"/>
            </a:xfrm>
            <a:custGeom>
              <a:rect b="b" l="l" r="r" t="t"/>
              <a:pathLst>
                <a:path extrusionOk="0" h="2413000" w="3657600">
                  <a:moveTo>
                    <a:pt x="3657600" y="2413000"/>
                  </a:moveTo>
                  <a:lnTo>
                    <a:pt x="0" y="2413000"/>
                  </a:lnTo>
                  <a:lnTo>
                    <a:pt x="0" y="0"/>
                  </a:lnTo>
                  <a:lnTo>
                    <a:pt x="3657600" y="0"/>
                  </a:lnTo>
                  <a:lnTo>
                    <a:pt x="3657600" y="2413000"/>
                  </a:lnTo>
                  <a:close/>
                </a:path>
              </a:pathLst>
            </a:custGeom>
            <a:blipFill rotWithShape="1">
              <a:blip r:embed="rId6">
                <a:alphaModFix/>
              </a:blip>
              <a:stretch>
                <a:fillRect b="-797" l="0" r="0" t="0"/>
              </a:stretch>
            </a:blipFill>
            <a:ln>
              <a:noFill/>
            </a:ln>
          </p:spPr>
        </p:sp>
        <p:sp>
          <p:nvSpPr>
            <p:cNvPr id="198" name="Google Shape;198;p6"/>
            <p:cNvSpPr/>
            <p:nvPr/>
          </p:nvSpPr>
          <p:spPr>
            <a:xfrm>
              <a:off x="0" y="0"/>
              <a:ext cx="3901440" cy="3099816"/>
            </a:xfrm>
            <a:custGeom>
              <a:rect b="b" l="l" r="r" t="t"/>
              <a:pathLst>
                <a:path extrusionOk="0" h="3099816" w="3901440">
                  <a:moveTo>
                    <a:pt x="3901440" y="3099816"/>
                  </a:moveTo>
                  <a:lnTo>
                    <a:pt x="0" y="3099816"/>
                  </a:lnTo>
                  <a:lnTo>
                    <a:pt x="0" y="0"/>
                  </a:lnTo>
                  <a:lnTo>
                    <a:pt x="3901440" y="0"/>
                  </a:lnTo>
                  <a:lnTo>
                    <a:pt x="3901440" y="3099816"/>
                  </a:lnTo>
                  <a:close/>
                </a:path>
              </a:pathLst>
            </a:custGeom>
            <a:blipFill rotWithShape="1">
              <a:blip r:embed="rId7">
                <a:alphaModFix/>
              </a:blip>
              <a:stretch>
                <a:fillRect b="-28" l="0" r="0" t="-28"/>
              </a:stretch>
            </a:blipFill>
            <a:ln>
              <a:noFill/>
            </a:ln>
          </p:spPr>
        </p:sp>
      </p:grpSp>
      <p:sp>
        <p:nvSpPr>
          <p:cNvPr id="199" name="Google Shape;199;p6"/>
          <p:cNvSpPr/>
          <p:nvPr/>
        </p:nvSpPr>
        <p:spPr>
          <a:xfrm rot="6155389">
            <a:off x="6192216" y="7389776"/>
            <a:ext cx="3181077" cy="1431485"/>
          </a:xfrm>
          <a:custGeom>
            <a:rect b="b" l="l" r="r" t="t"/>
            <a:pathLst>
              <a:path extrusionOk="0" h="1431485" w="3181077">
                <a:moveTo>
                  <a:pt x="0" y="0"/>
                </a:moveTo>
                <a:lnTo>
                  <a:pt x="3181078" y="0"/>
                </a:lnTo>
                <a:lnTo>
                  <a:pt x="3181078" y="1431485"/>
                </a:lnTo>
                <a:lnTo>
                  <a:pt x="0" y="1431485"/>
                </a:lnTo>
                <a:lnTo>
                  <a:pt x="0" y="0"/>
                </a:lnTo>
                <a:close/>
              </a:path>
            </a:pathLst>
          </a:custGeom>
          <a:blipFill rotWithShape="1">
            <a:blip r:embed="rId8">
              <a:alphaModFix/>
            </a:blip>
            <a:stretch>
              <a:fillRect b="0" l="0" r="0" t="0"/>
            </a:stretch>
          </a:blipFill>
          <a:ln>
            <a:noFill/>
          </a:ln>
        </p:spPr>
      </p:sp>
      <p:sp>
        <p:nvSpPr>
          <p:cNvPr id="200" name="Google Shape;200;p6"/>
          <p:cNvSpPr txBox="1"/>
          <p:nvPr/>
        </p:nvSpPr>
        <p:spPr>
          <a:xfrm>
            <a:off x="4543957" y="955522"/>
            <a:ext cx="10677114" cy="115071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8553" u="none" strike="noStrike">
                <a:solidFill>
                  <a:srgbClr val="F5F5F3"/>
                </a:solidFill>
                <a:latin typeface="Calibri"/>
                <a:ea typeface="Calibri"/>
                <a:cs typeface="Calibri"/>
                <a:sym typeface="Calibri"/>
              </a:rPr>
              <a:t>Technologies Used</a:t>
            </a:r>
            <a:endParaRPr/>
          </a:p>
        </p:txBody>
      </p:sp>
      <p:sp>
        <p:nvSpPr>
          <p:cNvPr id="201" name="Google Shape;201;p6"/>
          <p:cNvSpPr txBox="1"/>
          <p:nvPr/>
        </p:nvSpPr>
        <p:spPr>
          <a:xfrm>
            <a:off x="10015675" y="2482275"/>
            <a:ext cx="7586400" cy="6693900"/>
          </a:xfrm>
          <a:prstGeom prst="rect">
            <a:avLst/>
          </a:prstGeom>
          <a:noFill/>
          <a:ln>
            <a:noFill/>
          </a:ln>
        </p:spPr>
        <p:txBody>
          <a:bodyPr anchorCtr="0" anchor="t" bIns="0" lIns="0" spcFirstLastPara="1" rIns="0" wrap="square" tIns="0">
            <a:spAutoFit/>
          </a:bodyPr>
          <a:lstStyle/>
          <a:p>
            <a:pPr indent="0" lvl="0" marL="0" marR="0" rtl="0" algn="l">
              <a:lnSpc>
                <a:spcPct val="158285"/>
              </a:lnSpc>
              <a:spcBef>
                <a:spcPts val="0"/>
              </a:spcBef>
              <a:spcAft>
                <a:spcPts val="0"/>
              </a:spcAft>
              <a:buNone/>
            </a:pPr>
            <a:r>
              <a:t/>
            </a:r>
            <a:endParaRPr sz="3600">
              <a:solidFill>
                <a:srgbClr val="F5F5F3"/>
              </a:solidFill>
              <a:latin typeface="Calibri"/>
              <a:ea typeface="Calibri"/>
              <a:cs typeface="Calibri"/>
              <a:sym typeface="Calibri"/>
            </a:endParaRPr>
          </a:p>
          <a:p>
            <a:pPr indent="0" lvl="0" marL="0" marR="0" rtl="0" algn="l">
              <a:lnSpc>
                <a:spcPct val="158285"/>
              </a:lnSpc>
              <a:spcBef>
                <a:spcPts val="0"/>
              </a:spcBef>
              <a:spcAft>
                <a:spcPts val="0"/>
              </a:spcAft>
              <a:buNone/>
            </a:pPr>
            <a:r>
              <a:rPr lang="en-US" sz="3600" u="none" strike="noStrike">
                <a:solidFill>
                  <a:srgbClr val="F5F5F3"/>
                </a:solidFill>
                <a:latin typeface="Calibri"/>
                <a:ea typeface="Calibri"/>
                <a:cs typeface="Calibri"/>
                <a:sym typeface="Calibri"/>
              </a:rPr>
              <a:t>OUR TEAM UTILIZED A VARIETY OF TECHNOLOGIES  FRO</a:t>
            </a:r>
            <a:r>
              <a:rPr lang="en-US" sz="3600">
                <a:solidFill>
                  <a:srgbClr val="F5F5F3"/>
                </a:solidFill>
                <a:latin typeface="Calibri"/>
                <a:ea typeface="Calibri"/>
                <a:cs typeface="Calibri"/>
                <a:sym typeface="Calibri"/>
              </a:rPr>
              <a:t>NTEND-</a:t>
            </a:r>
            <a:r>
              <a:rPr lang="en-US" sz="3600" u="none" strike="noStrike">
                <a:solidFill>
                  <a:srgbClr val="F5F5F3"/>
                </a:solidFill>
                <a:latin typeface="Calibri"/>
                <a:ea typeface="Calibri"/>
                <a:cs typeface="Calibri"/>
                <a:sym typeface="Calibri"/>
              </a:rPr>
              <a:t>HTML,CSS,BOOTSTRAP CSS,JAVASCRIPT,REACT</a:t>
            </a:r>
            <a:endParaRPr sz="3600" u="none" strike="noStrike">
              <a:solidFill>
                <a:srgbClr val="F5F5F3"/>
              </a:solidFill>
              <a:latin typeface="Calibri"/>
              <a:ea typeface="Calibri"/>
              <a:cs typeface="Calibri"/>
              <a:sym typeface="Calibri"/>
            </a:endParaRPr>
          </a:p>
          <a:p>
            <a:pPr indent="0" lvl="0" marL="0" marR="0" rtl="0" algn="l">
              <a:lnSpc>
                <a:spcPct val="158285"/>
              </a:lnSpc>
              <a:spcBef>
                <a:spcPts val="0"/>
              </a:spcBef>
              <a:spcAft>
                <a:spcPts val="0"/>
              </a:spcAft>
              <a:buNone/>
            </a:pPr>
            <a:r>
              <a:rPr lang="en-US" sz="3600">
                <a:solidFill>
                  <a:srgbClr val="F5F5F3"/>
                </a:solidFill>
                <a:latin typeface="Calibri"/>
                <a:ea typeface="Calibri"/>
                <a:cs typeface="Calibri"/>
                <a:sym typeface="Calibri"/>
              </a:rPr>
              <a:t>BACKEND-</a:t>
            </a:r>
            <a:r>
              <a:rPr lang="en-US" sz="3600" u="none" strike="noStrike">
                <a:solidFill>
                  <a:srgbClr val="F5F5F3"/>
                </a:solidFill>
                <a:latin typeface="Calibri"/>
                <a:ea typeface="Calibri"/>
                <a:cs typeface="Calibri"/>
                <a:sym typeface="Calibri"/>
              </a:rPr>
              <a:t>EXPRESS,NODE</a:t>
            </a:r>
            <a:endParaRPr sz="3600">
              <a:solidFill>
                <a:srgbClr val="F5F5F3"/>
              </a:solidFill>
              <a:latin typeface="Calibri"/>
              <a:ea typeface="Calibri"/>
              <a:cs typeface="Calibri"/>
              <a:sym typeface="Calibri"/>
            </a:endParaRPr>
          </a:p>
          <a:p>
            <a:pPr indent="0" lvl="0" marL="0" marR="0" rtl="0" algn="l">
              <a:lnSpc>
                <a:spcPct val="158285"/>
              </a:lnSpc>
              <a:spcBef>
                <a:spcPts val="0"/>
              </a:spcBef>
              <a:spcAft>
                <a:spcPts val="0"/>
              </a:spcAft>
              <a:buNone/>
            </a:pPr>
            <a:r>
              <a:rPr lang="en-US" sz="3600">
                <a:solidFill>
                  <a:srgbClr val="F5F5F3"/>
                </a:solidFill>
                <a:latin typeface="Calibri"/>
                <a:ea typeface="Calibri"/>
                <a:cs typeface="Calibri"/>
                <a:sym typeface="Calibri"/>
              </a:rPr>
              <a:t>DATABASE-</a:t>
            </a:r>
            <a:r>
              <a:rPr lang="en-US" sz="3600" u="none" strike="noStrike">
                <a:solidFill>
                  <a:srgbClr val="F5F5F3"/>
                </a:solidFill>
                <a:latin typeface="Calibri"/>
                <a:ea typeface="Calibri"/>
                <a:cs typeface="Calibri"/>
                <a:sym typeface="Calibri"/>
              </a:rPr>
              <a:t>MONGO</a:t>
            </a:r>
            <a:r>
              <a:rPr lang="en-US" sz="3600">
                <a:solidFill>
                  <a:srgbClr val="F5F5F3"/>
                </a:solidFill>
                <a:latin typeface="Calibri"/>
                <a:ea typeface="Calibri"/>
                <a:cs typeface="Calibri"/>
                <a:sym typeface="Calibri"/>
              </a:rPr>
              <a:t>DB</a:t>
            </a:r>
            <a:endParaRPr sz="3600">
              <a:solidFill>
                <a:srgbClr val="F5F5F3"/>
              </a:solidFill>
              <a:latin typeface="Calibri"/>
              <a:ea typeface="Calibri"/>
              <a:cs typeface="Calibri"/>
              <a:sym typeface="Calibri"/>
            </a:endParaRPr>
          </a:p>
          <a:p>
            <a:pPr indent="0" lvl="0" marL="0" marR="0" rtl="0" algn="l">
              <a:lnSpc>
                <a:spcPct val="158285"/>
              </a:lnSpc>
              <a:spcBef>
                <a:spcPts val="0"/>
              </a:spcBef>
              <a:spcAft>
                <a:spcPts val="0"/>
              </a:spcAft>
              <a:buNone/>
            </a:pPr>
            <a:r>
              <a:rPr lang="en-US" sz="3600" u="none" strike="noStrike">
                <a:solidFill>
                  <a:srgbClr val="F5F5F3"/>
                </a:solidFill>
                <a:latin typeface="Calibri"/>
                <a:ea typeface="Calibri"/>
                <a:cs typeface="Calibri"/>
                <a:sym typeface="Calibri"/>
              </a:rPr>
              <a:t>TOOLS LIKE GITHUB</a:t>
            </a:r>
            <a:endParaRPr sz="3600" u="none" strike="noStrike">
              <a:solidFill>
                <a:srgbClr val="F5F5F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